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4"/>
  </p:notesMasterIdLst>
  <p:sldIdLst>
    <p:sldId id="284" r:id="rId5"/>
    <p:sldId id="285" r:id="rId6"/>
    <p:sldId id="803" r:id="rId7"/>
    <p:sldId id="286" r:id="rId8"/>
    <p:sldId id="257" r:id="rId9"/>
    <p:sldId id="802" r:id="rId10"/>
    <p:sldId id="797" r:id="rId11"/>
    <p:sldId id="274" r:id="rId12"/>
    <p:sldId id="275" r:id="rId13"/>
    <p:sldId id="276" r:id="rId14"/>
    <p:sldId id="807" r:id="rId15"/>
    <p:sldId id="812" r:id="rId16"/>
    <p:sldId id="278" r:id="rId17"/>
    <p:sldId id="811" r:id="rId18"/>
    <p:sldId id="259" r:id="rId19"/>
    <p:sldId id="261" r:id="rId20"/>
    <p:sldId id="796" r:id="rId21"/>
    <p:sldId id="262" r:id="rId22"/>
    <p:sldId id="266" r:id="rId23"/>
    <p:sldId id="272" r:id="rId24"/>
    <p:sldId id="267" r:id="rId25"/>
    <p:sldId id="809" r:id="rId26"/>
    <p:sldId id="268" r:id="rId27"/>
    <p:sldId id="279" r:id="rId28"/>
    <p:sldId id="736" r:id="rId29"/>
    <p:sldId id="764" r:id="rId30"/>
    <p:sldId id="260" r:id="rId31"/>
    <p:sldId id="263" r:id="rId32"/>
    <p:sldId id="283" r:id="rId33"/>
    <p:sldId id="693" r:id="rId34"/>
    <p:sldId id="696" r:id="rId35"/>
    <p:sldId id="806" r:id="rId36"/>
    <p:sldId id="695" r:id="rId37"/>
    <p:sldId id="804" r:id="rId38"/>
    <p:sldId id="805" r:id="rId39"/>
    <p:sldId id="684" r:id="rId40"/>
    <p:sldId id="810" r:id="rId41"/>
    <p:sldId id="808" r:id="rId42"/>
    <p:sldId id="79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Zientek" userId="cab180cc-1b98-4c09-9762-972a7b359292" providerId="ADAL" clId="{2D5605C9-9D2A-42E3-86AE-255CC4EEF9A0}"/>
    <pc:docChg chg="undo redo custSel modSld">
      <pc:chgData name="Amy Zientek" userId="cab180cc-1b98-4c09-9762-972a7b359292" providerId="ADAL" clId="{2D5605C9-9D2A-42E3-86AE-255CC4EEF9A0}" dt="2026-05-06T14:46:35.261" v="752" actId="14100"/>
      <pc:docMkLst>
        <pc:docMk/>
      </pc:docMkLst>
      <pc:sldChg chg="addSp delSp mod">
        <pc:chgData name="Amy Zientek" userId="cab180cc-1b98-4c09-9762-972a7b359292" providerId="ADAL" clId="{2D5605C9-9D2A-42E3-86AE-255CC4EEF9A0}" dt="2026-05-05T21:38:29.359" v="686" actId="22"/>
        <pc:sldMkLst>
          <pc:docMk/>
          <pc:sldMk cId="0" sldId="267"/>
        </pc:sldMkLst>
        <pc:picChg chg="del">
          <ac:chgData name="Amy Zientek" userId="cab180cc-1b98-4c09-9762-972a7b359292" providerId="ADAL" clId="{2D5605C9-9D2A-42E3-86AE-255CC4EEF9A0}" dt="2026-05-05T21:20:50.326" v="683" actId="478"/>
          <ac:picMkLst>
            <pc:docMk/>
            <pc:sldMk cId="0" sldId="267"/>
            <ac:picMk id="3" creationId="{025EB70A-8920-7ED2-40D4-4DF0B5669D66}"/>
          </ac:picMkLst>
        </pc:picChg>
        <pc:picChg chg="add del">
          <ac:chgData name="Amy Zientek" userId="cab180cc-1b98-4c09-9762-972a7b359292" providerId="ADAL" clId="{2D5605C9-9D2A-42E3-86AE-255CC4EEF9A0}" dt="2026-05-05T21:38:29.359" v="686" actId="22"/>
          <ac:picMkLst>
            <pc:docMk/>
            <pc:sldMk cId="0" sldId="267"/>
            <ac:picMk id="5" creationId="{BFFD613C-7C2A-6604-CA6E-AF49AE3772F2}"/>
          </ac:picMkLst>
        </pc:picChg>
      </pc:sldChg>
      <pc:sldChg chg="addSp delSp modSp mod">
        <pc:chgData name="Amy Zientek" userId="cab180cc-1b98-4c09-9762-972a7b359292" providerId="ADAL" clId="{2D5605C9-9D2A-42E3-86AE-255CC4EEF9A0}" dt="2026-05-05T21:45:29.444" v="738" actId="1076"/>
        <pc:sldMkLst>
          <pc:docMk/>
          <pc:sldMk cId="0" sldId="274"/>
        </pc:sldMkLst>
        <pc:spChg chg="mod ord">
          <ac:chgData name="Amy Zientek" userId="cab180cc-1b98-4c09-9762-972a7b359292" providerId="ADAL" clId="{2D5605C9-9D2A-42E3-86AE-255CC4EEF9A0}" dt="2026-05-05T21:45:29.444" v="738" actId="1076"/>
          <ac:spMkLst>
            <pc:docMk/>
            <pc:sldMk cId="0" sldId="274"/>
            <ac:spMk id="9" creationId="{B35CBA0A-6727-DA76-7D9F-190D683CD6BC}"/>
          </ac:spMkLst>
        </pc:spChg>
        <pc:spChg chg="mod ord">
          <ac:chgData name="Amy Zientek" userId="cab180cc-1b98-4c09-9762-972a7b359292" providerId="ADAL" clId="{2D5605C9-9D2A-42E3-86AE-255CC4EEF9A0}" dt="2026-05-05T21:45:16.684" v="736" actId="1076"/>
          <ac:spMkLst>
            <pc:docMk/>
            <pc:sldMk cId="0" sldId="274"/>
            <ac:spMk id="10" creationId="{E1DF392A-3EF9-EDC0-4723-7A07FEC1F07B}"/>
          </ac:spMkLst>
        </pc:spChg>
        <pc:picChg chg="add mod">
          <ac:chgData name="Amy Zientek" userId="cab180cc-1b98-4c09-9762-972a7b359292" providerId="ADAL" clId="{2D5605C9-9D2A-42E3-86AE-255CC4EEF9A0}" dt="2026-05-05T21:45:03.910" v="729" actId="14100"/>
          <ac:picMkLst>
            <pc:docMk/>
            <pc:sldMk cId="0" sldId="274"/>
            <ac:picMk id="3" creationId="{8B6A84B3-471B-8EA6-B2E7-3D3257856904}"/>
          </ac:picMkLst>
        </pc:picChg>
        <pc:picChg chg="del">
          <ac:chgData name="Amy Zientek" userId="cab180cc-1b98-4c09-9762-972a7b359292" providerId="ADAL" clId="{2D5605C9-9D2A-42E3-86AE-255CC4EEF9A0}" dt="2026-05-05T21:44:44.216" v="724" actId="478"/>
          <ac:picMkLst>
            <pc:docMk/>
            <pc:sldMk cId="0" sldId="274"/>
            <ac:picMk id="7" creationId="{444203A1-44D3-B697-14AA-1BFDE130058D}"/>
          </ac:picMkLst>
        </pc:picChg>
      </pc:sldChg>
      <pc:sldChg chg="addSp delSp modSp mod">
        <pc:chgData name="Amy Zientek" userId="cab180cc-1b98-4c09-9762-972a7b359292" providerId="ADAL" clId="{2D5605C9-9D2A-42E3-86AE-255CC4EEF9A0}" dt="2026-05-05T21:44:11.898" v="721" actId="1076"/>
        <pc:sldMkLst>
          <pc:docMk/>
          <pc:sldMk cId="0" sldId="275"/>
        </pc:sldMkLst>
        <pc:spChg chg="mod ord">
          <ac:chgData name="Amy Zientek" userId="cab180cc-1b98-4c09-9762-972a7b359292" providerId="ADAL" clId="{2D5605C9-9D2A-42E3-86AE-255CC4EEF9A0}" dt="2026-05-05T21:44:11.898" v="721" actId="1076"/>
          <ac:spMkLst>
            <pc:docMk/>
            <pc:sldMk cId="0" sldId="275"/>
            <ac:spMk id="3" creationId="{C9160369-3F44-0C5B-ABC2-D27C18A550C6}"/>
          </ac:spMkLst>
        </pc:spChg>
        <pc:picChg chg="del">
          <ac:chgData name="Amy Zientek" userId="cab180cc-1b98-4c09-9762-972a7b359292" providerId="ADAL" clId="{2D5605C9-9D2A-42E3-86AE-255CC4EEF9A0}" dt="2026-05-05T21:43:38.327" v="713" actId="478"/>
          <ac:picMkLst>
            <pc:docMk/>
            <pc:sldMk cId="0" sldId="275"/>
            <ac:picMk id="5" creationId="{23129D12-3567-C058-8E80-64CA8C681753}"/>
          </ac:picMkLst>
        </pc:picChg>
        <pc:picChg chg="add mod">
          <ac:chgData name="Amy Zientek" userId="cab180cc-1b98-4c09-9762-972a7b359292" providerId="ADAL" clId="{2D5605C9-9D2A-42E3-86AE-255CC4EEF9A0}" dt="2026-05-05T21:43:59.957" v="719" actId="14100"/>
          <ac:picMkLst>
            <pc:docMk/>
            <pc:sldMk cId="0" sldId="275"/>
            <ac:picMk id="6" creationId="{53784C9C-5C4D-B4CE-1576-541E13A9290D}"/>
          </ac:picMkLst>
        </pc:picChg>
      </pc:sldChg>
      <pc:sldChg chg="addSp delSp modSp mod">
        <pc:chgData name="Amy Zientek" userId="cab180cc-1b98-4c09-9762-972a7b359292" providerId="ADAL" clId="{2D5605C9-9D2A-42E3-86AE-255CC4EEF9A0}" dt="2026-05-05T21:43:24.119" v="706" actId="1076"/>
        <pc:sldMkLst>
          <pc:docMk/>
          <pc:sldMk cId="0" sldId="276"/>
        </pc:sldMkLst>
        <pc:spChg chg="mod ord">
          <ac:chgData name="Amy Zientek" userId="cab180cc-1b98-4c09-9762-972a7b359292" providerId="ADAL" clId="{2D5605C9-9D2A-42E3-86AE-255CC4EEF9A0}" dt="2026-05-05T21:43:24.119" v="706" actId="1076"/>
          <ac:spMkLst>
            <pc:docMk/>
            <pc:sldMk cId="0" sldId="276"/>
            <ac:spMk id="6" creationId="{F1C9A3B3-9568-624A-A41E-BBEB7D68AF28}"/>
          </ac:spMkLst>
        </pc:spChg>
        <pc:picChg chg="add del mod">
          <ac:chgData name="Amy Zientek" userId="cab180cc-1b98-4c09-9762-972a7b359292" providerId="ADAL" clId="{2D5605C9-9D2A-42E3-86AE-255CC4EEF9A0}" dt="2026-05-05T21:42:36.313" v="691" actId="478"/>
          <ac:picMkLst>
            <pc:docMk/>
            <pc:sldMk cId="0" sldId="276"/>
            <ac:picMk id="3" creationId="{C1023E7F-000D-0AEB-0BA7-5ADA69F2085D}"/>
          </ac:picMkLst>
        </pc:picChg>
        <pc:picChg chg="del">
          <ac:chgData name="Amy Zientek" userId="cab180cc-1b98-4c09-9762-972a7b359292" providerId="ADAL" clId="{2D5605C9-9D2A-42E3-86AE-255CC4EEF9A0}" dt="2026-05-05T21:38:36.665" v="687" actId="478"/>
          <ac:picMkLst>
            <pc:docMk/>
            <pc:sldMk cId="0" sldId="276"/>
            <ac:picMk id="7" creationId="{02A9BE8B-0D2E-1300-C206-EECD9DB1815C}"/>
          </ac:picMkLst>
        </pc:picChg>
        <pc:picChg chg="add mod">
          <ac:chgData name="Amy Zientek" userId="cab180cc-1b98-4c09-9762-972a7b359292" providerId="ADAL" clId="{2D5605C9-9D2A-42E3-86AE-255CC4EEF9A0}" dt="2026-05-05T21:43:12.629" v="704" actId="14100"/>
          <ac:picMkLst>
            <pc:docMk/>
            <pc:sldMk cId="0" sldId="276"/>
            <ac:picMk id="8" creationId="{DA29B2CF-87D1-2B91-098D-29F4B068F214}"/>
          </ac:picMkLst>
        </pc:picChg>
      </pc:sldChg>
      <pc:sldChg chg="addSp delSp modSp mod">
        <pc:chgData name="Amy Zientek" userId="cab180cc-1b98-4c09-9762-972a7b359292" providerId="ADAL" clId="{2D5605C9-9D2A-42E3-86AE-255CC4EEF9A0}" dt="2026-05-05T21:15:37.289" v="667" actId="1076"/>
        <pc:sldMkLst>
          <pc:docMk/>
          <pc:sldMk cId="0" sldId="283"/>
        </pc:sldMkLst>
        <pc:spChg chg="mod ord">
          <ac:chgData name="Amy Zientek" userId="cab180cc-1b98-4c09-9762-972a7b359292" providerId="ADAL" clId="{2D5605C9-9D2A-42E3-86AE-255CC4EEF9A0}" dt="2026-05-05T21:15:37.289" v="667" actId="1076"/>
          <ac:spMkLst>
            <pc:docMk/>
            <pc:sldMk cId="0" sldId="283"/>
            <ac:spMk id="6" creationId="{6A219B02-7516-C152-812D-5DC1B50A03CB}"/>
          </ac:spMkLst>
        </pc:spChg>
        <pc:picChg chg="add">
          <ac:chgData name="Amy Zientek" userId="cab180cc-1b98-4c09-9762-972a7b359292" providerId="ADAL" clId="{2D5605C9-9D2A-42E3-86AE-255CC4EEF9A0}" dt="2026-05-05T21:15:25.688" v="665" actId="22"/>
          <ac:picMkLst>
            <pc:docMk/>
            <pc:sldMk cId="0" sldId="283"/>
            <ac:picMk id="3" creationId="{0111B0C2-9377-0333-168C-59BED84F8596}"/>
          </ac:picMkLst>
        </pc:picChg>
        <pc:picChg chg="del">
          <ac:chgData name="Amy Zientek" userId="cab180cc-1b98-4c09-9762-972a7b359292" providerId="ADAL" clId="{2D5605C9-9D2A-42E3-86AE-255CC4EEF9A0}" dt="2026-05-05T21:15:04.638" v="663" actId="478"/>
          <ac:picMkLst>
            <pc:docMk/>
            <pc:sldMk cId="0" sldId="283"/>
            <ac:picMk id="8" creationId="{19FA63FB-9329-CF1E-6788-2041C3A2A9EB}"/>
          </ac:picMkLst>
        </pc:picChg>
      </pc:sldChg>
      <pc:sldChg chg="modSp mod">
        <pc:chgData name="Amy Zientek" userId="cab180cc-1b98-4c09-9762-972a7b359292" providerId="ADAL" clId="{2D5605C9-9D2A-42E3-86AE-255CC4EEF9A0}" dt="2026-05-01T18:23:35.768" v="4" actId="20577"/>
        <pc:sldMkLst>
          <pc:docMk/>
          <pc:sldMk cId="1740835522" sldId="284"/>
        </pc:sldMkLst>
        <pc:spChg chg="mod">
          <ac:chgData name="Amy Zientek" userId="cab180cc-1b98-4c09-9762-972a7b359292" providerId="ADAL" clId="{2D5605C9-9D2A-42E3-86AE-255CC4EEF9A0}" dt="2026-05-01T18:23:35.768" v="4" actId="20577"/>
          <ac:spMkLst>
            <pc:docMk/>
            <pc:sldMk cId="1740835522" sldId="284"/>
            <ac:spMk id="4" creationId="{FB67892D-3887-E71C-41ED-371E5D19084A}"/>
          </ac:spMkLst>
        </pc:spChg>
      </pc:sldChg>
      <pc:sldChg chg="addSp delSp modSp mod">
        <pc:chgData name="Amy Zientek" userId="cab180cc-1b98-4c09-9762-972a7b359292" providerId="ADAL" clId="{2D5605C9-9D2A-42E3-86AE-255CC4EEF9A0}" dt="2026-05-06T13:59:53.402" v="744" actId="14100"/>
        <pc:sldMkLst>
          <pc:docMk/>
          <pc:sldMk cId="0" sldId="684"/>
        </pc:sldMkLst>
        <pc:picChg chg="add del">
          <ac:chgData name="Amy Zientek" userId="cab180cc-1b98-4c09-9762-972a7b359292" providerId="ADAL" clId="{2D5605C9-9D2A-42E3-86AE-255CC4EEF9A0}" dt="2026-05-06T13:59:35.677" v="741" actId="478"/>
          <ac:picMkLst>
            <pc:docMk/>
            <pc:sldMk cId="0" sldId="684"/>
            <ac:picMk id="3" creationId="{E2032D5F-3B1C-E332-D5BC-BFAAC3BC20E3}"/>
          </ac:picMkLst>
        </pc:picChg>
        <pc:picChg chg="add mod">
          <ac:chgData name="Amy Zientek" userId="cab180cc-1b98-4c09-9762-972a7b359292" providerId="ADAL" clId="{2D5605C9-9D2A-42E3-86AE-255CC4EEF9A0}" dt="2026-05-06T13:59:53.402" v="744" actId="14100"/>
          <ac:picMkLst>
            <pc:docMk/>
            <pc:sldMk cId="0" sldId="684"/>
            <ac:picMk id="4" creationId="{48ACDC26-00F8-3BFD-1ACB-BDBD8A8A25F0}"/>
          </ac:picMkLst>
        </pc:picChg>
      </pc:sldChg>
      <pc:sldChg chg="addSp delSp modSp mod delAnim modAnim modShow">
        <pc:chgData name="Amy Zientek" userId="cab180cc-1b98-4c09-9762-972a7b359292" providerId="ADAL" clId="{2D5605C9-9D2A-42E3-86AE-255CC4EEF9A0}" dt="2026-05-05T21:14:52.718" v="662" actId="34476"/>
        <pc:sldMkLst>
          <pc:docMk/>
          <pc:sldMk cId="646773685" sldId="693"/>
        </pc:sldMkLst>
        <pc:spChg chg="mod">
          <ac:chgData name="Amy Zientek" userId="cab180cc-1b98-4c09-9762-972a7b359292" providerId="ADAL" clId="{2D5605C9-9D2A-42E3-86AE-255CC4EEF9A0}" dt="2026-05-04T20:40:37.054" v="633" actId="20577"/>
          <ac:spMkLst>
            <pc:docMk/>
            <pc:sldMk cId="646773685" sldId="693"/>
            <ac:spMk id="3" creationId="{39E9BFC2-C36F-8775-EE2C-8CD8C8856240}"/>
          </ac:spMkLst>
        </pc:spChg>
        <pc:spChg chg="mod">
          <ac:chgData name="Amy Zientek" userId="cab180cc-1b98-4c09-9762-972a7b359292" providerId="ADAL" clId="{2D5605C9-9D2A-42E3-86AE-255CC4EEF9A0}" dt="2026-05-04T20:19:28.034" v="621" actId="14100"/>
          <ac:spMkLst>
            <pc:docMk/>
            <pc:sldMk cId="646773685" sldId="693"/>
            <ac:spMk id="4" creationId="{112618C6-C5EA-3526-9106-20A50E514679}"/>
          </ac:spMkLst>
        </pc:spChg>
        <pc:spChg chg="mod">
          <ac:chgData name="Amy Zientek" userId="cab180cc-1b98-4c09-9762-972a7b359292" providerId="ADAL" clId="{2D5605C9-9D2A-42E3-86AE-255CC4EEF9A0}" dt="2026-05-04T20:17:22.009" v="467" actId="20577"/>
          <ac:spMkLst>
            <pc:docMk/>
            <pc:sldMk cId="646773685" sldId="693"/>
            <ac:spMk id="24" creationId="{5799A430-DCBF-9A52-26B4-521A41FA5441}"/>
          </ac:spMkLst>
        </pc:spChg>
        <pc:spChg chg="mod">
          <ac:chgData name="Amy Zientek" userId="cab180cc-1b98-4c09-9762-972a7b359292" providerId="ADAL" clId="{2D5605C9-9D2A-42E3-86AE-255CC4EEF9A0}" dt="2026-05-04T20:16:24.271" v="357" actId="20577"/>
          <ac:spMkLst>
            <pc:docMk/>
            <pc:sldMk cId="646773685" sldId="693"/>
            <ac:spMk id="28" creationId="{8CB77381-3A1F-E376-46D6-37FECD4F997E}"/>
          </ac:spMkLst>
        </pc:spChg>
        <pc:picChg chg="add del mod">
          <ac:chgData name="Amy Zientek" userId="cab180cc-1b98-4c09-9762-972a7b359292" providerId="ADAL" clId="{2D5605C9-9D2A-42E3-86AE-255CC4EEF9A0}" dt="2026-05-04T20:52:09.738" v="653" actId="1076"/>
          <ac:picMkLst>
            <pc:docMk/>
            <pc:sldMk cId="646773685" sldId="693"/>
            <ac:picMk id="6" creationId="{B1C74BB0-336C-BB59-B2C5-EC760466FEAD}"/>
          </ac:picMkLst>
        </pc:picChg>
        <pc:picChg chg="add mod">
          <ac:chgData name="Amy Zientek" userId="cab180cc-1b98-4c09-9762-972a7b359292" providerId="ADAL" clId="{2D5605C9-9D2A-42E3-86AE-255CC4EEF9A0}" dt="2026-05-04T20:40:33.594" v="631" actId="1076"/>
          <ac:picMkLst>
            <pc:docMk/>
            <pc:sldMk cId="646773685" sldId="693"/>
            <ac:picMk id="7" creationId="{A65FC054-22A5-A82E-117E-9ED053B05179}"/>
          </ac:picMkLst>
        </pc:picChg>
        <pc:picChg chg="add mod modCrop">
          <ac:chgData name="Amy Zientek" userId="cab180cc-1b98-4c09-9762-972a7b359292" providerId="ADAL" clId="{2D5605C9-9D2A-42E3-86AE-255CC4EEF9A0}" dt="2026-05-04T20:44:16.005" v="642" actId="1076"/>
          <ac:picMkLst>
            <pc:docMk/>
            <pc:sldMk cId="646773685" sldId="693"/>
            <ac:picMk id="9" creationId="{CED4B718-83F2-B726-A6C3-555DCCC7FB02}"/>
          </ac:picMkLst>
        </pc:picChg>
        <pc:picChg chg="add mod modCrop">
          <ac:chgData name="Amy Zientek" userId="cab180cc-1b98-4c09-9762-972a7b359292" providerId="ADAL" clId="{2D5605C9-9D2A-42E3-86AE-255CC4EEF9A0}" dt="2026-05-04T20:52:05.238" v="652" actId="14100"/>
          <ac:picMkLst>
            <pc:docMk/>
            <pc:sldMk cId="646773685" sldId="693"/>
            <ac:picMk id="13" creationId="{EB161A67-F5C0-6E16-F7BE-C7044556FCEE}"/>
          </ac:picMkLst>
        </pc:picChg>
        <pc:picChg chg="add mod">
          <ac:chgData name="Amy Zientek" userId="cab180cc-1b98-4c09-9762-972a7b359292" providerId="ADAL" clId="{2D5605C9-9D2A-42E3-86AE-255CC4EEF9A0}" dt="2026-05-04T20:53:37.217" v="661" actId="1076"/>
          <ac:picMkLst>
            <pc:docMk/>
            <pc:sldMk cId="646773685" sldId="693"/>
            <ac:picMk id="17" creationId="{147B2D7F-777A-D8A5-569C-C22E36B1205B}"/>
          </ac:picMkLst>
        </pc:picChg>
      </pc:sldChg>
      <pc:sldChg chg="modSp mod">
        <pc:chgData name="Amy Zientek" userId="cab180cc-1b98-4c09-9762-972a7b359292" providerId="ADAL" clId="{2D5605C9-9D2A-42E3-86AE-255CC4EEF9A0}" dt="2026-05-05T21:17:18.722" v="678" actId="14100"/>
        <pc:sldMkLst>
          <pc:docMk/>
          <pc:sldMk cId="2449308928" sldId="736"/>
        </pc:sldMkLst>
        <pc:spChg chg="mod">
          <ac:chgData name="Amy Zientek" userId="cab180cc-1b98-4c09-9762-972a7b359292" providerId="ADAL" clId="{2D5605C9-9D2A-42E3-86AE-255CC4EEF9A0}" dt="2026-05-05T21:17:08.281" v="677" actId="20577"/>
          <ac:spMkLst>
            <pc:docMk/>
            <pc:sldMk cId="2449308928" sldId="736"/>
            <ac:spMk id="34" creationId="{FDCF779D-1849-D32F-9B0F-B4882809C9E8}"/>
          </ac:spMkLst>
        </pc:spChg>
        <pc:picChg chg="mod">
          <ac:chgData name="Amy Zientek" userId="cab180cc-1b98-4c09-9762-972a7b359292" providerId="ADAL" clId="{2D5605C9-9D2A-42E3-86AE-255CC4EEF9A0}" dt="2026-05-05T21:17:18.722" v="678" actId="14100"/>
          <ac:picMkLst>
            <pc:docMk/>
            <pc:sldMk cId="2449308928" sldId="736"/>
            <ac:picMk id="7" creationId="{1DB6F0AB-6E97-482F-FB90-4905FAE61D3A}"/>
          </ac:picMkLst>
        </pc:picChg>
      </pc:sldChg>
      <pc:sldChg chg="modSp mod">
        <pc:chgData name="Amy Zientek" userId="cab180cc-1b98-4c09-9762-972a7b359292" providerId="ADAL" clId="{2D5605C9-9D2A-42E3-86AE-255CC4EEF9A0}" dt="2026-05-04T20:22:27.039" v="628" actId="1076"/>
        <pc:sldMkLst>
          <pc:docMk/>
          <pc:sldMk cId="3827411707" sldId="806"/>
        </pc:sldMkLst>
        <pc:grpChg chg="mod">
          <ac:chgData name="Amy Zientek" userId="cab180cc-1b98-4c09-9762-972a7b359292" providerId="ADAL" clId="{2D5605C9-9D2A-42E3-86AE-255CC4EEF9A0}" dt="2026-05-04T20:22:27.039" v="628" actId="1076"/>
          <ac:grpSpMkLst>
            <pc:docMk/>
            <pc:sldMk cId="3827411707" sldId="806"/>
            <ac:grpSpMk id="1058" creationId="{9AFEBE6C-C319-6228-AAFF-CDD8D1219D3B}"/>
          </ac:grpSpMkLst>
        </pc:grpChg>
      </pc:sldChg>
      <pc:sldChg chg="addSp delSp modSp mod">
        <pc:chgData name="Amy Zientek" userId="cab180cc-1b98-4c09-9762-972a7b359292" providerId="ADAL" clId="{2D5605C9-9D2A-42E3-86AE-255CC4EEF9A0}" dt="2026-05-05T21:19:53.900" v="682" actId="14100"/>
        <pc:sldMkLst>
          <pc:docMk/>
          <pc:sldMk cId="540156062" sldId="809"/>
        </pc:sldMkLst>
        <pc:picChg chg="del">
          <ac:chgData name="Amy Zientek" userId="cab180cc-1b98-4c09-9762-972a7b359292" providerId="ADAL" clId="{2D5605C9-9D2A-42E3-86AE-255CC4EEF9A0}" dt="2026-05-05T21:19:39.250" v="679" actId="478"/>
          <ac:picMkLst>
            <pc:docMk/>
            <pc:sldMk cId="540156062" sldId="809"/>
            <ac:picMk id="3" creationId="{72D74EEE-7B64-175E-C623-3C8ED203E4AE}"/>
          </ac:picMkLst>
        </pc:picChg>
        <pc:picChg chg="add mod">
          <ac:chgData name="Amy Zientek" userId="cab180cc-1b98-4c09-9762-972a7b359292" providerId="ADAL" clId="{2D5605C9-9D2A-42E3-86AE-255CC4EEF9A0}" dt="2026-05-05T21:19:53.900" v="682" actId="14100"/>
          <ac:picMkLst>
            <pc:docMk/>
            <pc:sldMk cId="540156062" sldId="809"/>
            <ac:picMk id="4" creationId="{95CC18CD-EC32-36E7-F1EA-CB8F6033C4D2}"/>
          </ac:picMkLst>
        </pc:picChg>
      </pc:sldChg>
      <pc:sldChg chg="addSp delSp modSp mod">
        <pc:chgData name="Amy Zientek" userId="cab180cc-1b98-4c09-9762-972a7b359292" providerId="ADAL" clId="{2D5605C9-9D2A-42E3-86AE-255CC4EEF9A0}" dt="2026-05-06T14:46:35.261" v="752" actId="14100"/>
        <pc:sldMkLst>
          <pc:docMk/>
          <pc:sldMk cId="3322812404" sldId="810"/>
        </pc:sldMkLst>
        <pc:picChg chg="add del mod">
          <ac:chgData name="Amy Zientek" userId="cab180cc-1b98-4c09-9762-972a7b359292" providerId="ADAL" clId="{2D5605C9-9D2A-42E3-86AE-255CC4EEF9A0}" dt="2026-05-06T14:46:19.038" v="749" actId="478"/>
          <ac:picMkLst>
            <pc:docMk/>
            <pc:sldMk cId="3322812404" sldId="810"/>
            <ac:picMk id="3" creationId="{2833F9D1-DD7C-44C7-39A5-4E6D8D721E5A}"/>
          </ac:picMkLst>
        </pc:picChg>
        <pc:picChg chg="del">
          <ac:chgData name="Amy Zientek" userId="cab180cc-1b98-4c09-9762-972a7b359292" providerId="ADAL" clId="{2D5605C9-9D2A-42E3-86AE-255CC4EEF9A0}" dt="2026-05-06T14:05:31.987" v="745" actId="478"/>
          <ac:picMkLst>
            <pc:docMk/>
            <pc:sldMk cId="3322812404" sldId="810"/>
            <ac:picMk id="4" creationId="{8E38CCE0-3B71-5F21-FB3A-F4DA9A5B0799}"/>
          </ac:picMkLst>
        </pc:picChg>
        <pc:picChg chg="add mod">
          <ac:chgData name="Amy Zientek" userId="cab180cc-1b98-4c09-9762-972a7b359292" providerId="ADAL" clId="{2D5605C9-9D2A-42E3-86AE-255CC4EEF9A0}" dt="2026-05-06T14:46:35.261" v="752" actId="14100"/>
          <ac:picMkLst>
            <pc:docMk/>
            <pc:sldMk cId="3322812404" sldId="810"/>
            <ac:picMk id="6" creationId="{B8194B37-A28B-299B-A6B3-779B0DBFF9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D5A8F-E623-498E-A136-916F7B0F0DC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1D1A3-479D-431E-B739-80B1AE1D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7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4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Texas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BB0BA-2E3B-113D-4D2C-978DE2713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3C2906-D590-6FD1-7871-12F41831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FDCED8-A8CF-E5DB-78E9-087D63CA8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Source: FRED Economic Data</a:t>
            </a:r>
          </a:p>
          <a:p>
            <a:pPr defTabSz="931774">
              <a:defRPr/>
            </a:pPr>
            <a:endParaRPr lang="en-US"/>
          </a:p>
          <a:p>
            <a:pPr defTabSz="931774">
              <a:defRPr/>
            </a:pPr>
            <a:r>
              <a:rPr lang="en-US"/>
              <a:t>6.30.25 AZ: Created.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61110-97DB-3343-FAC7-1BC0BC157C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6A1A0-76C8-434B-8010-6876A06B5CB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90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lineStackedColumnComboChart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Labor Force Change 
2005 vs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Employment Change 
2005 vs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 err="1"/>
              <a:t>clusteredColumnChart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Lubbock County Annual Wages 
2014 vs 2024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Texas Annual Wages 
2014 vs 2024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Job Growth 2016-2025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2025 - 2035 
Lubbock County New Jobs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1D1A3-479D-431E-B739-80B1AE1D52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August 2005 vs August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August 2020 vs August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Visitors 2014 vs 2024: +24.3%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card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BCC12-5321-BF76-507B-32650C7EA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32DE1-866D-1663-142D-302DB1667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12BA52-3AE5-5F97-7B46-49AF5A331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6.9.25 AZ: No new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r>
              <a:rPr lang="en-US"/>
              <a:t>11.4.24 – Add 1/5 (or whatever the number is) of the City’s budget is attributed to taxes from visitor spending, less HOT</a:t>
            </a:r>
          </a:p>
          <a:p>
            <a:r>
              <a:rPr lang="en-US"/>
              <a:t>11.4.24 – Took the data from slide 46 and added formatting to it.  Let me know if you don’t like it and I will change it up.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D5F5F-B046-08D2-A22B-AFD023095A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lineChart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2025-2060 Population Growth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FD3B6-0644-F713-C45F-1F7B13C54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7AFE6-EC31-40A9-4A27-47D6713DF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46FB95-2CF1-7CE1-AB33-B2E8FB3A1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6.30.25 AZ: No new data.</a:t>
            </a:r>
          </a:p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6.9.25 AZ: No new data.</a:t>
            </a:r>
          </a:p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4.14.25 JQ: I’m struggling to recall where at the City we got this. ????</a:t>
            </a:r>
          </a:p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defTabSz="967518">
              <a:defRPr/>
            </a:pPr>
            <a:r>
              <a:rPr lang="en-US"/>
              <a:t> Data updated on 10.17.24 JQ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717FB-5237-7873-F1CE-11FD04F52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95AB-AE1E-4E68-98FC-572F73E064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00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Texas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Top Goods Export Sectors, 2023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clusteredColumnChart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City of Lubbock 
Sales Tax Growth: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AF70C-0551-2B7E-419D-07CEDE701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7B582-21E3-DD70-42DC-F53F6159D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83E58A-8BFD-B0BC-4545-790C2DC38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  <a:endParaRPr lang="en-US" b="0">
              <a:solidFill>
                <a:schemeClr val="tx1"/>
              </a:solidFill>
            </a:endParaRPr>
          </a:p>
          <a:p>
            <a:r>
              <a:rPr lang="en-US" b="0">
                <a:solidFill>
                  <a:schemeClr val="tx1"/>
                </a:solidFill>
              </a:rPr>
              <a:t>Updated 1.13.25 JQ</a:t>
            </a:r>
          </a:p>
          <a:p>
            <a:r>
              <a:rPr lang="en-US" b="0">
                <a:solidFill>
                  <a:schemeClr val="tx1"/>
                </a:solidFill>
              </a:rPr>
              <a:t>Updated 3.19.24 JQ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A2E73-157B-8782-7567-2C0CD7960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14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defTabSz="931774">
              <a:defRPr/>
            </a:pPr>
            <a:r>
              <a:rPr lang="en-US"/>
              <a:t>JO: Edits to this slide are complete. 11.1.23</a:t>
            </a:r>
          </a:p>
          <a:p>
            <a:r>
              <a:rPr lang="en-US" b="1"/>
              <a:t>10.31.23 – Updated from trade.gov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93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defTabSz="931774">
              <a:defRPr/>
            </a:pPr>
            <a:r>
              <a:rPr lang="en-US"/>
              <a:t>JO: Edits to this slide are complete. 11.1.23</a:t>
            </a:r>
          </a:p>
          <a:p>
            <a:r>
              <a:rPr lang="en-US" b="1"/>
              <a:t>10.31.23 – Updated from trade.gov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"C:\Users\amy.zientek\Lubbock Economic Development Alliance\CVB - Documents\CVB\convention.bureau\Amy Z\Research\Power BI\Economic Conditions &amp; Trends Future Opportunities </a:t>
            </a:r>
            <a:r>
              <a:rPr lang="en-US" err="1"/>
              <a:t>Slides.pbix</a:t>
            </a:r>
            <a:r>
              <a:rPr lang="en-US"/>
              <a:t>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78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51544-13A2-B31D-DD87-05AC50030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2E9EF3-52B5-7A63-3E31-FCF44C8D0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31EDD-6F56-0719-A339-34713D442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"C:\Users\amy.zientek\Lubbock Economic Development Alliance\CVB - Documents\CVB\convention.bureau\Amy Z\Research\Power BI\LEDA </a:t>
            </a:r>
            <a:r>
              <a:rPr lang="en-US" err="1"/>
              <a:t>Timelines.pbix</a:t>
            </a:r>
            <a:r>
              <a:rPr lang="en-US"/>
              <a:t>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CCE9C-5D60-D501-4C1E-969DE6A9D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00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B3474-C701-EFFE-1563-BFC55CBB1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09146B-D6ED-8AEE-15BA-F221CDB10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A17DF-D29C-8DE9-A0C4-516BD7519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30E4E-E3D2-1B49-DB94-F83440EE2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3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362B5-937C-E56E-43A3-D420A10B4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A4A60-B2F0-0534-9603-9BC12FB8E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9928B-89EB-DF1D-7498-B593B4CE8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Lightcast/Region/Economy Overview/Lubbock County (Lubbock Total/National Avg.)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12.9.25 AZ: No new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6.9.25 AZ: No new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4.14.25 JQ: Data updated. (Lubbock Total / National Avg.)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11.10.25 AZ: Updated charts and numbers</a:t>
            </a:r>
          </a:p>
          <a:p>
            <a:r>
              <a:rPr lang="en-US"/>
              <a:t>Data updated on 10.15.24. JQ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F313E-AAD9-9A37-FA1F-E5B1B653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7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1.13.25 Need new QR code?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CA15B-2A6B-A65C-2FB0-092CDB0B8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4D8AF-6524-7F38-5645-B8D4A731E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595D2-9C27-A8E2-8D89-FDD7181F1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</a:t>
            </a:r>
            <a:r>
              <a:rPr lang="fr-FR"/>
              <a:t>Texas State </a:t>
            </a:r>
            <a:r>
              <a:rPr lang="fr-FR" err="1"/>
              <a:t>Demographer</a:t>
            </a:r>
            <a:r>
              <a:rPr lang="fr-FR"/>
              <a:t>, Projections, Release </a:t>
            </a:r>
            <a:r>
              <a:rPr lang="fr-FR" err="1"/>
              <a:t>Year</a:t>
            </a:r>
            <a:r>
              <a:rPr lang="fr-FR"/>
              <a:t> 2018</a:t>
            </a:r>
          </a:p>
          <a:p>
            <a:endParaRPr lang="fr-FR"/>
          </a:p>
          <a:p>
            <a:r>
              <a:rPr lang="fr-FR"/>
              <a:t>6.30.25 AZ: </a:t>
            </a:r>
            <a:r>
              <a:rPr lang="fr-FR" err="1"/>
              <a:t>Created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91617-765C-D4EC-52AF-DAB80F2DE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2403E-3930-4123-A828-FAC96649D0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4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err="1"/>
              <a:t>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Apartments
August 2024 vs August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err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err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 err="1"/>
              <a:t>cardVisual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1st Quarter 2021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2nd Quarter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lineStackedColumnComboChart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Growth 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Texas Growth 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602ABDE6-9C35-A071-8E5C-6367041D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82D4A-7F73-6B25-6C8E-DBA8B82560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97755" y="5080970"/>
            <a:ext cx="9396489" cy="1034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67892D-3887-E71C-41ED-371E5D19084A}"/>
              </a:ext>
            </a:extLst>
          </p:cNvPr>
          <p:cNvSpPr txBox="1"/>
          <p:nvPr/>
        </p:nvSpPr>
        <p:spPr>
          <a:xfrm>
            <a:off x="1327052" y="1411278"/>
            <a:ext cx="9537896" cy="305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203541"/>
                </a:solidFill>
              </a:rPr>
              <a:t>CURRENT ECONOMIC CONDITIONS &amp; TRENDS</a:t>
            </a:r>
          </a:p>
          <a:p>
            <a:pPr algn="ctr">
              <a:lnSpc>
                <a:spcPts val="8000"/>
              </a:lnSpc>
            </a:pPr>
            <a:r>
              <a:rPr lang="en-US" sz="4800" dirty="0">
                <a:solidFill>
                  <a:srgbClr val="007685"/>
                </a:solidFill>
                <a:latin typeface="Greycliff CF Medium" pitchFamily="2" charset="77"/>
              </a:rPr>
              <a:t>May 7, 2026</a:t>
            </a:r>
          </a:p>
        </p:txBody>
      </p:sp>
    </p:spTree>
    <p:extLst>
      <p:ext uri="{BB962C8B-B14F-4D97-AF65-F5344CB8AC3E}">
        <p14:creationId xmlns:p14="http://schemas.microsoft.com/office/powerpoint/2010/main" val="174083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Median Home Price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9B2CF-87D1-2B91-098D-29F4B068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58675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C9A3B3-9568-624A-A41E-BBEB7D68AF28}"/>
              </a:ext>
            </a:extLst>
          </p:cNvPr>
          <p:cNvSpPr txBox="1"/>
          <p:nvPr/>
        </p:nvSpPr>
        <p:spPr>
          <a:xfrm>
            <a:off x="10506075" y="6056733"/>
            <a:ext cx="83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March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60F10-F109-6859-FD95-A88CF7C4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408FD3-7BE7-7CA5-6989-94B35B7F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6"/>
            <a:ext cx="12192000" cy="6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1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Texas Housing Affordability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E6CCB-CCA4-5862-4E14-F7BA7FFF7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23"/>
            <a:ext cx="12192000" cy="68423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1DB83B-652E-B855-69E7-F372DDEF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"/>
            <a:ext cx="12192000" cy="68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Establishments - All Private Industries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70434-F7BB-855E-5868-31BA18838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5474F-474D-467D-C883-FA887A67A266}"/>
              </a:ext>
            </a:extLst>
          </p:cNvPr>
          <p:cNvSpPr txBox="1"/>
          <p:nvPr/>
        </p:nvSpPr>
        <p:spPr>
          <a:xfrm>
            <a:off x="8943976" y="6029325"/>
            <a:ext cx="104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YTD through Q3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Annual GDP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3CAEC-2A76-497A-9050-864CEF725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EF61A-C943-39DE-10AF-B82DD3617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C0D09-81C5-D994-AE56-441E3D768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27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GDP per Capita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63C64-AAEA-58A8-38CF-EBF074F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5"/>
          <a:stretch>
            <a:fillRect/>
          </a:stretch>
        </p:blipFill>
        <p:spPr>
          <a:xfrm>
            <a:off x="0" y="0"/>
            <a:ext cx="12192000" cy="68548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Employed Labor Force</a:t>
            </a:r>
          </a:p>
        </p:txBody>
      </p:sp>
      <p:pic>
        <p:nvPicPr>
          <p:cNvPr id="7" name="Picture 6" descr="A graph showing a graph of two people&#10;&#10;AI-generated content may be incorrect.">
            <a:extLst>
              <a:ext uri="{FF2B5EF4-FFF2-40B4-BE49-F238E27FC236}">
                <a16:creationId xmlns:a16="http://schemas.microsoft.com/office/drawing/2014/main" id="{B7086B75-C9E0-E5D6-CB0E-A3867718E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304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71540-BC13-1F22-549C-39C131D7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"/>
            <a:ext cx="12192000" cy="68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97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Average Annual Wages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82958-6DC5-821C-D0DA-1E088961C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39"/>
            <a:ext cx="12192000" cy="6830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B6E41-F5A9-A26F-534D-3BDCE2555D80}"/>
              </a:ext>
            </a:extLst>
          </p:cNvPr>
          <p:cNvSpPr txBox="1"/>
          <p:nvPr/>
        </p:nvSpPr>
        <p:spPr>
          <a:xfrm>
            <a:off x="9172575" y="6511584"/>
            <a:ext cx="1039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Q3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Job Trends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D613C-7C2A-6604-CA6E-AF49AE377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2"/>
            <a:ext cx="12192000" cy="68522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CC18CD-EC32-36E7-F1EA-CB8F6033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6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Labor Performance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9E345F-426B-3934-9121-C8F7512B6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05"/>
            <a:ext cx="12192000" cy="68069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Visitors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E272A-062A-1FBD-BBD3-306C5C0BB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" y="0"/>
            <a:ext cx="121775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EC067-2273-644C-D97B-9BBD0CEA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1DB6F0AB-6E97-482F-FB90-4905FAE61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1"/>
            <a:ext cx="12192000" cy="68521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5EF2E-DC12-071C-39D2-3F0C0D38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68"/>
            <a:ext cx="10515600" cy="564620"/>
          </a:xfrm>
        </p:spPr>
        <p:txBody>
          <a:bodyPr>
            <a:noAutofit/>
          </a:bodyPr>
          <a:lstStyle/>
          <a:p>
            <a:r>
              <a:rPr lang="en-US" sz="3600">
                <a:latin typeface="Antonio" pitchFamily="2" charset="0"/>
              </a:rPr>
              <a:t>Visitor 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F69DD2-8BB4-0859-DCD1-C5E029C085FF}"/>
              </a:ext>
            </a:extLst>
          </p:cNvPr>
          <p:cNvSpPr txBox="1"/>
          <p:nvPr/>
        </p:nvSpPr>
        <p:spPr>
          <a:xfrm>
            <a:off x="0" y="6506006"/>
            <a:ext cx="12167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ntonio" pitchFamily="2" charset="0"/>
              </a:rPr>
              <a:t>Source: Dean Runyan Associates, City of Lubbock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D004C1-DC6F-BF49-3340-874CAE8A1B20}"/>
              </a:ext>
            </a:extLst>
          </p:cNvPr>
          <p:cNvGrpSpPr/>
          <p:nvPr/>
        </p:nvGrpSpPr>
        <p:grpSpPr>
          <a:xfrm>
            <a:off x="4452474" y="2260983"/>
            <a:ext cx="2562225" cy="1965296"/>
            <a:chOff x="4452474" y="2260983"/>
            <a:chExt cx="2562225" cy="19652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FE43E0-5DC8-F049-7E18-6602E12D6C17}"/>
                </a:ext>
              </a:extLst>
            </p:cNvPr>
            <p:cNvSpPr/>
            <p:nvPr/>
          </p:nvSpPr>
          <p:spPr>
            <a:xfrm>
              <a:off x="4452474" y="2260983"/>
              <a:ext cx="2562225" cy="16478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118F6D-2DD4-CFC9-27AA-D217F5D41393}"/>
                </a:ext>
              </a:extLst>
            </p:cNvPr>
            <p:cNvSpPr/>
            <p:nvPr/>
          </p:nvSpPr>
          <p:spPr>
            <a:xfrm>
              <a:off x="4642741" y="3349116"/>
              <a:ext cx="2181690" cy="81969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468F13-3D25-C6B6-BE85-E9D1A43BA86D}"/>
                </a:ext>
              </a:extLst>
            </p:cNvPr>
            <p:cNvSpPr txBox="1"/>
            <p:nvPr/>
          </p:nvSpPr>
          <p:spPr>
            <a:xfrm>
              <a:off x="4671549" y="3349116"/>
              <a:ext cx="218122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>
                  <a:solidFill>
                    <a:schemeClr val="accent6">
                      <a:lumMod val="75000"/>
                    </a:schemeClr>
                  </a:solidFill>
                </a:rPr>
                <a:t>OF CULTURAL &amp; RECREATION SERVICES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706BC2-1C53-9EBF-43A8-051C1DEC585C}"/>
                </a:ext>
              </a:extLst>
            </p:cNvPr>
            <p:cNvSpPr txBox="1"/>
            <p:nvPr/>
          </p:nvSpPr>
          <p:spPr>
            <a:xfrm>
              <a:off x="4710113" y="2490913"/>
              <a:ext cx="21812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2"/>
                  </a:solidFill>
                </a:rPr>
                <a:t>109.1%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1A1823B-E7C0-D9F4-886E-2ECAE89835AF}"/>
              </a:ext>
            </a:extLst>
          </p:cNvPr>
          <p:cNvSpPr txBox="1"/>
          <p:nvPr/>
        </p:nvSpPr>
        <p:spPr>
          <a:xfrm>
            <a:off x="308639" y="1333754"/>
            <a:ext cx="11574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 impact of local sales tax dollars generated by visitors to is enough to fund: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8E86D-BC77-C964-622C-2D5875528122}"/>
              </a:ext>
            </a:extLst>
          </p:cNvPr>
          <p:cNvGrpSpPr/>
          <p:nvPr/>
        </p:nvGrpSpPr>
        <p:grpSpPr>
          <a:xfrm>
            <a:off x="1790701" y="4542183"/>
            <a:ext cx="7905749" cy="1061792"/>
            <a:chOff x="1790701" y="4542183"/>
            <a:chExt cx="7905749" cy="106179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3A91484-5B80-5DCB-2CE1-A952F03523B6}"/>
                </a:ext>
              </a:extLst>
            </p:cNvPr>
            <p:cNvSpPr/>
            <p:nvPr/>
          </p:nvSpPr>
          <p:spPr>
            <a:xfrm>
              <a:off x="1790701" y="4542183"/>
              <a:ext cx="7905749" cy="1061792"/>
            </a:xfrm>
            <a:prstGeom prst="rect">
              <a:avLst/>
            </a:prstGeom>
            <a:solidFill>
              <a:srgbClr val="7728E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069F1F-C38C-4331-D829-D247B589C990}"/>
                </a:ext>
              </a:extLst>
            </p:cNvPr>
            <p:cNvSpPr txBox="1"/>
            <p:nvPr/>
          </p:nvSpPr>
          <p:spPr>
            <a:xfrm>
              <a:off x="1790701" y="4601268"/>
              <a:ext cx="7905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2"/>
                  </a:solidFill>
                </a:rPr>
                <a:t>Without tourism, each household in Lubbock would need to spend an additional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CF779D-1849-D32F-9B0F-B4882809C9E8}"/>
                </a:ext>
              </a:extLst>
            </p:cNvPr>
            <p:cNvSpPr txBox="1"/>
            <p:nvPr/>
          </p:nvSpPr>
          <p:spPr>
            <a:xfrm>
              <a:off x="3223749" y="4930625"/>
              <a:ext cx="3790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2"/>
                  </a:solidFill>
                </a:rPr>
                <a:t>$9,535.35 ANNUALLY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EFAB7E5-C224-6FB0-5D4D-A46AE08CAAE8}"/>
                </a:ext>
              </a:extLst>
            </p:cNvPr>
            <p:cNvSpPr txBox="1"/>
            <p:nvPr/>
          </p:nvSpPr>
          <p:spPr>
            <a:xfrm>
              <a:off x="6942169" y="4890452"/>
              <a:ext cx="161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</a:rPr>
                <a:t>in local establishments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30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2A3ED17-39FA-4D7F-FA3F-671A10C71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B24ABC18-0B16-EC0D-C149-B39A83E6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6A0A-E309-ABF9-5A99-AFC25112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29"/>
            <a:ext cx="10515600" cy="498840"/>
          </a:xfrm>
        </p:spPr>
        <p:txBody>
          <a:bodyPr>
            <a:noAutofit/>
          </a:bodyPr>
          <a:lstStyle/>
          <a:p>
            <a:r>
              <a:rPr lang="en-US" sz="3600">
                <a:latin typeface="Antonio" pitchFamily="2" charset="0"/>
              </a:rPr>
              <a:t>FY 2023-24 Commercial Permits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6F741B-D459-2F20-01CB-D207E533B4F4}"/>
              </a:ext>
            </a:extLst>
          </p:cNvPr>
          <p:cNvSpPr txBox="1"/>
          <p:nvPr/>
        </p:nvSpPr>
        <p:spPr>
          <a:xfrm>
            <a:off x="3856993" y="6512995"/>
            <a:ext cx="4478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ntonio" pitchFamily="2" charset="0"/>
              </a:rPr>
              <a:t>Source: City of Lubbock</a:t>
            </a:r>
          </a:p>
        </p:txBody>
      </p:sp>
      <p:pic>
        <p:nvPicPr>
          <p:cNvPr id="1026" name="E0BA7C7E-2C8E-498B-9DCF-6BBA64542674">
            <a:extLst>
              <a:ext uri="{FF2B5EF4-FFF2-40B4-BE49-F238E27FC236}">
                <a16:creationId xmlns:a16="http://schemas.microsoft.com/office/drawing/2014/main" id="{D771128D-E40C-8D94-7CBB-DD20233E4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916" r="7312"/>
          <a:stretch/>
        </p:blipFill>
        <p:spPr bwMode="auto">
          <a:xfrm>
            <a:off x="3411795" y="859143"/>
            <a:ext cx="5643716" cy="556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237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Annual Gross Sales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0F63E-324C-A925-928F-2860E151B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196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Lubbock MSA Exports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86BCD-BDB7-1799-6548-BD0307AE9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8"/>
            <a:ext cx="12192000" cy="683308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Sales Tax Allocations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1B0C2-9377-0333-168C-59BED84F8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" y="0"/>
            <a:ext cx="1217456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19B02-7516-C152-812D-5DC1B50A03CB}"/>
              </a:ext>
            </a:extLst>
          </p:cNvPr>
          <p:cNvSpPr txBox="1"/>
          <p:nvPr/>
        </p:nvSpPr>
        <p:spPr>
          <a:xfrm>
            <a:off x="10831449" y="6057432"/>
            <a:ext cx="1039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April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2DE446-D7DF-F81C-9939-DB89DB3F55DA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2EE8AF3F-3958-247D-EDAE-50A46348D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B8744EE-C7DD-B4B4-802E-EA62F159CA5E}"/>
              </a:ext>
            </a:extLst>
          </p:cNvPr>
          <p:cNvSpPr txBox="1"/>
          <p:nvPr/>
        </p:nvSpPr>
        <p:spPr>
          <a:xfrm>
            <a:off x="-2" y="5898819"/>
            <a:ext cx="2653555" cy="8650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Lubbock Co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19.3%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C23A41E-7EAD-8DA7-9C55-84C4DF030D8B}"/>
              </a:ext>
            </a:extLst>
          </p:cNvPr>
          <p:cNvSpPr txBox="1"/>
          <p:nvPr/>
        </p:nvSpPr>
        <p:spPr>
          <a:xfrm>
            <a:off x="2415587" y="5898383"/>
            <a:ext cx="1972637" cy="8650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Texas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28.2%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D326F9C-C97F-207D-4695-536683C9AF7C}"/>
              </a:ext>
            </a:extLst>
          </p:cNvPr>
          <p:cNvSpPr txBox="1"/>
          <p:nvPr/>
        </p:nvSpPr>
        <p:spPr>
          <a:xfrm>
            <a:off x="-1" y="5060573"/>
            <a:ext cx="4388225" cy="86500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2025-2050</a:t>
            </a:r>
          </a:p>
          <a:p>
            <a:pPr algn="ctr"/>
            <a:r>
              <a:rPr 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Population Growth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0FFA6-1650-A277-9737-C09507F7801C}"/>
              </a:ext>
            </a:extLst>
          </p:cNvPr>
          <p:cNvSpPr/>
          <p:nvPr/>
        </p:nvSpPr>
        <p:spPr>
          <a:xfrm>
            <a:off x="214325" y="3487185"/>
            <a:ext cx="403114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Lubbock:   276,180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County:  332,430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Texas:                31,245,372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E3078-7F9E-FB7C-2FA5-CF56094DFEE8}"/>
              </a:ext>
            </a:extLst>
          </p:cNvPr>
          <p:cNvSpPr txBox="1">
            <a:spLocks/>
          </p:cNvSpPr>
          <p:nvPr/>
        </p:nvSpPr>
        <p:spPr>
          <a:xfrm>
            <a:off x="123485" y="243676"/>
            <a:ext cx="4173899" cy="5903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Growing Lubbock</a:t>
            </a:r>
          </a:p>
        </p:txBody>
      </p:sp>
      <p:pic>
        <p:nvPicPr>
          <p:cNvPr id="10" name="Picture 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055E0A3-2B4B-C464-2BB5-A57938EF1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0" y="1158807"/>
            <a:ext cx="3405290" cy="22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E46F8-8560-5852-563D-3F0FD08A9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B1C74BB0-336C-BB59-B2C5-EC760466F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6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793336-1680-AB05-FA77-532C731A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" y="84954"/>
            <a:ext cx="10515600" cy="599513"/>
          </a:xfrm>
        </p:spPr>
        <p:txBody>
          <a:bodyPr>
            <a:normAutofit/>
          </a:bodyPr>
          <a:lstStyle/>
          <a:p>
            <a:r>
              <a:rPr lang="en-US" sz="3600" b="1">
                <a:latin typeface="Antonio" pitchFamily="2" charset="0"/>
              </a:rPr>
              <a:t>Recent Announcements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E9BFC2-C36F-8775-EE2C-8CD8C8856240}"/>
              </a:ext>
            </a:extLst>
          </p:cNvPr>
          <p:cNvSpPr/>
          <p:nvPr/>
        </p:nvSpPr>
        <p:spPr>
          <a:xfrm>
            <a:off x="2967551" y="1500314"/>
            <a:ext cx="3304497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0000"/>
                </a:solidFill>
              </a:rPr>
              <a:t>Chick-fil-A Supply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Tri-temperature distribution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$50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80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Construction begins 2026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99A430-DCBF-9A52-26B4-521A41FA5441}"/>
              </a:ext>
            </a:extLst>
          </p:cNvPr>
          <p:cNvSpPr/>
          <p:nvPr/>
        </p:nvSpPr>
        <p:spPr>
          <a:xfrm>
            <a:off x="2967552" y="4262098"/>
            <a:ext cx="3585648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0000"/>
                </a:solidFill>
              </a:rPr>
              <a:t>CoNetrix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IT &amp; Cybersecurity consulting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$15.3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15 additional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New headquarter facility opened in 2026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77381-3A1F-E376-46D6-37FECD4F997E}"/>
              </a:ext>
            </a:extLst>
          </p:cNvPr>
          <p:cNvSpPr/>
          <p:nvPr/>
        </p:nvSpPr>
        <p:spPr>
          <a:xfrm>
            <a:off x="8913242" y="4262098"/>
            <a:ext cx="3118924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0000"/>
                </a:solidFill>
              </a:rPr>
              <a:t>Industrial Molding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Thermoplastics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$1.27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25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New product line added in 2026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2618C6-C5EA-3526-9106-20A50E514679}"/>
              </a:ext>
            </a:extLst>
          </p:cNvPr>
          <p:cNvSpPr/>
          <p:nvPr/>
        </p:nvSpPr>
        <p:spPr>
          <a:xfrm>
            <a:off x="6553200" y="1993592"/>
            <a:ext cx="4076700" cy="1692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0000"/>
                </a:solidFill>
              </a:rPr>
              <a:t>Leprino Expansion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Mozzarella cheese </a:t>
            </a:r>
            <a:r>
              <a:rPr lang="en-US" sz="2000" dirty="0" err="1">
                <a:solidFill>
                  <a:srgbClr val="000000"/>
                </a:solidFill>
              </a:rPr>
              <a:t>Mfg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$165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15 additional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New product line added in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FC054-22A5-A82E-117E-9ED053B05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49" y="1429025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4B718-83F2-B726-A6C3-555DCCC7FB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15" r="7397"/>
          <a:stretch>
            <a:fillRect/>
          </a:stretch>
        </p:blipFill>
        <p:spPr>
          <a:xfrm>
            <a:off x="49078" y="4457609"/>
            <a:ext cx="2858807" cy="1524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161A67-F5C0-6E16-F7BE-C7044556FC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9050" b="29025"/>
          <a:stretch>
            <a:fillRect/>
          </a:stretch>
        </p:blipFill>
        <p:spPr>
          <a:xfrm>
            <a:off x="6509225" y="285750"/>
            <a:ext cx="5273926" cy="1605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7B2D7F-777A-D8A5-569C-C22E36B12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8914" y="4271907"/>
            <a:ext cx="2368614" cy="200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8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33BD9EA6-563A-080B-A886-AF207FBF8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83" y="190093"/>
            <a:ext cx="10515600" cy="1325563"/>
          </a:xfrm>
        </p:spPr>
        <p:txBody>
          <a:bodyPr/>
          <a:lstStyle/>
          <a:p>
            <a:r>
              <a:rPr lang="en-US"/>
              <a:t>Long-Term Lubbock Growth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3111" y="51574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56% of  Exports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12711" y="56908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54% of Exports</a:t>
            </a:r>
            <a:endParaRPr lang="en-US"/>
          </a:p>
        </p:txBody>
      </p:sp>
      <p:pic>
        <p:nvPicPr>
          <p:cNvPr id="4098" name="Picture 2" descr="I-27 is one of three new Texas interstates - Land Line">
            <a:extLst>
              <a:ext uri="{FF2B5EF4-FFF2-40B4-BE49-F238E27FC236}">
                <a16:creationId xmlns:a16="http://schemas.microsoft.com/office/drawing/2014/main" id="{598361D4-34C1-B360-7B3F-7BEA8052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0" y="1887577"/>
            <a:ext cx="3716052" cy="482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E6883-2021-B43C-31B5-DFD5148FF951}"/>
              </a:ext>
            </a:extLst>
          </p:cNvPr>
          <p:cNvSpPr txBox="1"/>
          <p:nvPr/>
        </p:nvSpPr>
        <p:spPr>
          <a:xfrm>
            <a:off x="492796" y="1483890"/>
            <a:ext cx="3950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Futura Book"/>
              </a:rPr>
              <a:t>I27 expansion now designated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AA469-DCC8-A5F0-68BA-5BD2FCC98495}"/>
              </a:ext>
            </a:extLst>
          </p:cNvPr>
          <p:cNvSpPr txBox="1"/>
          <p:nvPr/>
        </p:nvSpPr>
        <p:spPr>
          <a:xfrm>
            <a:off x="5174168" y="1483225"/>
            <a:ext cx="6590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Futura Book"/>
              </a:rPr>
              <a:t>Future Water Supply – Lake 7 ready in 2032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A3FB8C-7752-51A1-BB04-B880BE4CDF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216"/>
          <a:stretch/>
        </p:blipFill>
        <p:spPr>
          <a:xfrm>
            <a:off x="5062180" y="2349610"/>
            <a:ext cx="3133693" cy="3938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03021E-56DB-B07E-6387-BF9C841B7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873" y="1883335"/>
            <a:ext cx="3716052" cy="48707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EDC26A-21DF-1AEF-CA3F-151AAB94112E}"/>
              </a:ext>
            </a:extLst>
          </p:cNvPr>
          <p:cNvSpPr txBox="1"/>
          <p:nvPr/>
        </p:nvSpPr>
        <p:spPr>
          <a:xfrm>
            <a:off x="932540" y="1126391"/>
            <a:ext cx="276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CA9CF1-BAC7-3621-2161-67F332EEAA74}"/>
              </a:ext>
            </a:extLst>
          </p:cNvPr>
          <p:cNvSpPr txBox="1"/>
          <p:nvPr/>
        </p:nvSpPr>
        <p:spPr>
          <a:xfrm>
            <a:off x="7064300" y="1141450"/>
            <a:ext cx="276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B023C55C-5AFD-B839-C64A-D08C5F69AA18}"/>
              </a:ext>
            </a:extLst>
          </p:cNvPr>
          <p:cNvSpPr/>
          <p:nvPr/>
        </p:nvSpPr>
        <p:spPr>
          <a:xfrm>
            <a:off x="1991904" y="3406698"/>
            <a:ext cx="412595" cy="407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eprino Foods">
            <a:extLst>
              <a:ext uri="{FF2B5EF4-FFF2-40B4-BE49-F238E27FC236}">
                <a16:creationId xmlns:a16="http://schemas.microsoft.com/office/drawing/2014/main" id="{168D3896-D3C3-79A6-3450-188D86338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05" y="3610312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76E4AE6-D2A4-1B8C-CE03-99E7EF880F43}"/>
              </a:ext>
            </a:extLst>
          </p:cNvPr>
          <p:cNvSpPr txBox="1"/>
          <p:nvPr/>
        </p:nvSpPr>
        <p:spPr>
          <a:xfrm>
            <a:off x="5435066" y="6260603"/>
            <a:ext cx="2754078" cy="4034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LAH: 20M gal/day</a:t>
            </a:r>
            <a:endParaRPr lang="en-US" sz="2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0FA5FA85-C98F-E7CE-528A-4D4A741D44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85696" y="3500967"/>
            <a:ext cx="914400" cy="914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807BC1-63B1-F3F1-2F30-B9B776BA2F8D}"/>
              </a:ext>
            </a:extLst>
          </p:cNvPr>
          <p:cNvGrpSpPr/>
          <p:nvPr/>
        </p:nvGrpSpPr>
        <p:grpSpPr>
          <a:xfrm>
            <a:off x="5071200" y="5572931"/>
            <a:ext cx="711533" cy="615886"/>
            <a:chOff x="5071200" y="5572931"/>
            <a:chExt cx="711533" cy="6158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5C70DE-5B44-E707-DFCF-E2E590C940F2}"/>
                </a:ext>
              </a:extLst>
            </p:cNvPr>
            <p:cNvCxnSpPr/>
            <p:nvPr/>
          </p:nvCxnSpPr>
          <p:spPr>
            <a:xfrm flipV="1">
              <a:off x="5566833" y="5994400"/>
              <a:ext cx="215900" cy="15810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4BA6A4-FF8A-DA86-B655-09209FED0541}"/>
                </a:ext>
              </a:extLst>
            </p:cNvPr>
            <p:cNvSpPr txBox="1"/>
            <p:nvPr/>
          </p:nvSpPr>
          <p:spPr>
            <a:xfrm rot="19509069">
              <a:off x="5071200" y="5572931"/>
              <a:ext cx="667840" cy="615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>
                  <a:solidFill>
                    <a:srgbClr val="0070C0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7" grpId="0"/>
      <p:bldP spid="18" grpId="0"/>
      <p:bldP spid="19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39F2A-C51E-964E-0D38-CD18231CA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01F475-9788-A3CE-6B4D-480BA026708D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0703544F-5A7F-6E06-295C-F4390AD6D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ABF5AE4-0715-3089-DA9E-C2B6858106C0}"/>
              </a:ext>
            </a:extLst>
          </p:cNvPr>
          <p:cNvSpPr txBox="1">
            <a:spLocks/>
          </p:cNvSpPr>
          <p:nvPr/>
        </p:nvSpPr>
        <p:spPr>
          <a:xfrm>
            <a:off x="131576" y="269637"/>
            <a:ext cx="43079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I27 &amp; Hwy Growth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15E0D9-25FE-9E2F-0353-38EA7B01A1A7}"/>
              </a:ext>
            </a:extLst>
          </p:cNvPr>
          <p:cNvGrpSpPr/>
          <p:nvPr/>
        </p:nvGrpSpPr>
        <p:grpSpPr>
          <a:xfrm>
            <a:off x="8426824" y="4338918"/>
            <a:ext cx="345141" cy="2519082"/>
            <a:chOff x="8426824" y="4338918"/>
            <a:chExt cx="345141" cy="251908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0CADAA0-66FB-C354-80E3-EE21329DEE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6824" y="4338918"/>
              <a:ext cx="35858" cy="1519517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A35F74-891D-8D21-127D-0B2E803AE948}"/>
                </a:ext>
              </a:extLst>
            </p:cNvPr>
            <p:cNvCxnSpPr>
              <a:cxnSpLocks/>
            </p:cNvCxnSpPr>
            <p:nvPr/>
          </p:nvCxnSpPr>
          <p:spPr>
            <a:xfrm>
              <a:off x="8426824" y="5858435"/>
              <a:ext cx="85164" cy="461683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D89B89-59DC-9389-5520-3C62061ED279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88" y="6320118"/>
              <a:ext cx="259977" cy="537882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AB7D8D8-F1C3-8E2B-C8B5-DC244481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12" y="1595200"/>
            <a:ext cx="2729537" cy="4746634"/>
          </a:xfrm>
          <a:prstGeom prst="rect">
            <a:avLst/>
          </a:prstGeom>
        </p:spPr>
      </p:pic>
      <p:pic>
        <p:nvPicPr>
          <p:cNvPr id="1026" name="Picture 2" descr="Texas Roads - I-27/US 60">
            <a:extLst>
              <a:ext uri="{FF2B5EF4-FFF2-40B4-BE49-F238E27FC236}">
                <a16:creationId xmlns:a16="http://schemas.microsoft.com/office/drawing/2014/main" id="{5544108A-23E5-A3BA-5DA3-A67E71241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" b="30973"/>
          <a:stretch>
            <a:fillRect/>
          </a:stretch>
        </p:blipFill>
        <p:spPr bwMode="auto">
          <a:xfrm>
            <a:off x="2445591" y="4132727"/>
            <a:ext cx="1924050" cy="24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9AFEBE6C-C319-6228-AAFF-CDD8D1219D3B}"/>
              </a:ext>
            </a:extLst>
          </p:cNvPr>
          <p:cNvGrpSpPr/>
          <p:nvPr/>
        </p:nvGrpSpPr>
        <p:grpSpPr>
          <a:xfrm>
            <a:off x="4764088" y="5121275"/>
            <a:ext cx="3662736" cy="383148"/>
            <a:chOff x="4764088" y="5121275"/>
            <a:chExt cx="3662736" cy="3831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D82F98A-4C4C-BEB9-9C12-9ECD06998971}"/>
                </a:ext>
              </a:extLst>
            </p:cNvPr>
            <p:cNvCxnSpPr>
              <a:cxnSpLocks/>
            </p:cNvCxnSpPr>
            <p:nvPr/>
          </p:nvCxnSpPr>
          <p:spPr>
            <a:xfrm>
              <a:off x="4960820" y="5403571"/>
              <a:ext cx="3466004" cy="100852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FC1F568-DBC3-42BD-CA7C-770828DD713D}"/>
                </a:ext>
              </a:extLst>
            </p:cNvPr>
            <p:cNvCxnSpPr>
              <a:cxnSpLocks/>
            </p:cNvCxnSpPr>
            <p:nvPr/>
          </p:nvCxnSpPr>
          <p:spPr>
            <a:xfrm>
              <a:off x="4764088" y="5121275"/>
              <a:ext cx="196732" cy="282296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141D1C-9DD8-8B1B-4D56-2809B1FEA43C}"/>
              </a:ext>
            </a:extLst>
          </p:cNvPr>
          <p:cNvGrpSpPr/>
          <p:nvPr/>
        </p:nvGrpSpPr>
        <p:grpSpPr>
          <a:xfrm>
            <a:off x="8444753" y="5504423"/>
            <a:ext cx="2823730" cy="354012"/>
            <a:chOff x="8444753" y="5504423"/>
            <a:chExt cx="2823730" cy="35401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F954605-B027-6BC4-BDDA-2F2930B98F46}"/>
                </a:ext>
              </a:extLst>
            </p:cNvPr>
            <p:cNvCxnSpPr>
              <a:cxnSpLocks/>
            </p:cNvCxnSpPr>
            <p:nvPr/>
          </p:nvCxnSpPr>
          <p:spPr>
            <a:xfrm>
              <a:off x="8444753" y="5504423"/>
              <a:ext cx="412376" cy="874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FF6412-5C82-69A8-909A-E069C4D3596D}"/>
                </a:ext>
              </a:extLst>
            </p:cNvPr>
            <p:cNvCxnSpPr>
              <a:cxnSpLocks/>
            </p:cNvCxnSpPr>
            <p:nvPr/>
          </p:nvCxnSpPr>
          <p:spPr>
            <a:xfrm>
              <a:off x="8925485" y="5551555"/>
              <a:ext cx="472515" cy="28409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8B338FF-E67A-95B8-F37D-5120E5AD62BA}"/>
                </a:ext>
              </a:extLst>
            </p:cNvPr>
            <p:cNvCxnSpPr>
              <a:cxnSpLocks/>
            </p:cNvCxnSpPr>
            <p:nvPr/>
          </p:nvCxnSpPr>
          <p:spPr>
            <a:xfrm>
              <a:off x="9478039" y="5835650"/>
              <a:ext cx="1555086" cy="2278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02A061C-0574-1483-662E-7BC3570F0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04550" y="5784850"/>
              <a:ext cx="213504" cy="7358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F7E36DD-CF6C-CB18-70B2-EBF3A17EE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8463" y="5693602"/>
              <a:ext cx="40020" cy="52086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6D47A7AE-55CA-841D-7F9F-2E2E1E902460}"/>
              </a:ext>
            </a:extLst>
          </p:cNvPr>
          <p:cNvGrpSpPr/>
          <p:nvPr/>
        </p:nvGrpSpPr>
        <p:grpSpPr>
          <a:xfrm>
            <a:off x="4594119" y="1525823"/>
            <a:ext cx="2023602" cy="3626867"/>
            <a:chOff x="4594119" y="1525823"/>
            <a:chExt cx="2023602" cy="3626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4796AFF-6CDE-16FA-D9FC-BAF7A95BF556}"/>
                </a:ext>
              </a:extLst>
            </p:cNvPr>
            <p:cNvCxnSpPr>
              <a:cxnSpLocks/>
            </p:cNvCxnSpPr>
            <p:nvPr/>
          </p:nvCxnSpPr>
          <p:spPr>
            <a:xfrm>
              <a:off x="4594119" y="4816475"/>
              <a:ext cx="183564" cy="33621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8B8A880-2AED-D0C2-5464-67B8D2CBD1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4119" y="4540250"/>
              <a:ext cx="112351" cy="24447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84461F-F3F6-6821-1B3D-167C4F695F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6279" y="4225925"/>
              <a:ext cx="362296" cy="29045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52F5712-E664-04DD-FD17-169FD97202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3629" y="3209925"/>
              <a:ext cx="25746" cy="940522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B8FAD1-4CF1-BDEB-CF71-E54A5D7EBB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6502" y="2981354"/>
              <a:ext cx="220197" cy="190554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25521324-53FE-CCA4-9819-9CB44A834A7B}"/>
                </a:ext>
              </a:extLst>
            </p:cNvPr>
            <p:cNvCxnSpPr>
              <a:cxnSpLocks/>
            </p:cNvCxnSpPr>
            <p:nvPr/>
          </p:nvCxnSpPr>
          <p:spPr>
            <a:xfrm>
              <a:off x="5366699" y="2744929"/>
              <a:ext cx="0" cy="153929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Straight Connector 1027">
              <a:extLst>
                <a:ext uri="{FF2B5EF4-FFF2-40B4-BE49-F238E27FC236}">
                  <a16:creationId xmlns:a16="http://schemas.microsoft.com/office/drawing/2014/main" id="{E2F741E6-4790-477E-C367-6816EFC40C5D}"/>
                </a:ext>
              </a:extLst>
            </p:cNvPr>
            <p:cNvCxnSpPr>
              <a:cxnSpLocks/>
            </p:cNvCxnSpPr>
            <p:nvPr/>
          </p:nvCxnSpPr>
          <p:spPr>
            <a:xfrm>
              <a:off x="5197475" y="2521022"/>
              <a:ext cx="169224" cy="21126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3E5EAF39-E278-1A47-2ED9-C10651DFDD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475" y="1704975"/>
              <a:ext cx="31750" cy="816047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D415AA90-766A-3FAA-EADD-CD81B86136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6600" y="1525823"/>
              <a:ext cx="150338" cy="103777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B60CFCB4-3601-80FD-3EA6-9D7976FEA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7774" y="1525823"/>
              <a:ext cx="268026" cy="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EE802F56-00B9-8DE0-29A8-D74459BBFC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7974" y="1595200"/>
              <a:ext cx="141026" cy="6850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D1629BFE-DC95-9F68-38A2-6C8D105925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0247" y="1629450"/>
              <a:ext cx="567474" cy="3425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3" name="Picture 1052">
            <a:extLst>
              <a:ext uri="{FF2B5EF4-FFF2-40B4-BE49-F238E27FC236}">
                <a16:creationId xmlns:a16="http://schemas.microsoft.com/office/drawing/2014/main" id="{9DD9F6C3-282F-323B-F5FC-138C35357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923" y="1400449"/>
            <a:ext cx="2296123" cy="234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EF8DCA94-1C87-8404-1A16-60467722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6" y="76019"/>
            <a:ext cx="10515600" cy="647605"/>
          </a:xfrm>
        </p:spPr>
        <p:txBody>
          <a:bodyPr>
            <a:normAutofit/>
          </a:bodyPr>
          <a:lstStyle/>
          <a:p>
            <a:r>
              <a:rPr lang="en-US" sz="3600" b="1">
                <a:latin typeface="Antonio" pitchFamily="2" charset="0"/>
              </a:rPr>
              <a:t>Long-Term Lubbock Growth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6133" y="48006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56% of  Exports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88964" y="531169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54% of Exports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AE8E8D-2E8D-5170-EA39-9FFA29607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93" y="3110475"/>
            <a:ext cx="3278867" cy="36092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BED649-7AF2-C8D8-456A-BE062D30224E}"/>
              </a:ext>
            </a:extLst>
          </p:cNvPr>
          <p:cNvSpPr txBox="1"/>
          <p:nvPr/>
        </p:nvSpPr>
        <p:spPr>
          <a:xfrm>
            <a:off x="355152" y="2744673"/>
            <a:ext cx="3001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Futura Book"/>
              </a:rPr>
              <a:t>Growth of Renewables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A91BAE-3807-064F-B465-4F55E4446654}"/>
              </a:ext>
            </a:extLst>
          </p:cNvPr>
          <p:cNvSpPr txBox="1"/>
          <p:nvPr/>
        </p:nvSpPr>
        <p:spPr>
          <a:xfrm>
            <a:off x="1389740" y="1151054"/>
            <a:ext cx="276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8A6D7605-CE7A-B8D9-4FE7-C33E3492F86D}"/>
              </a:ext>
            </a:extLst>
          </p:cNvPr>
          <p:cNvSpPr/>
          <p:nvPr/>
        </p:nvSpPr>
        <p:spPr>
          <a:xfrm>
            <a:off x="1230716" y="3902116"/>
            <a:ext cx="412595" cy="407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newable Energy Zone Transmission: Lessons fromTexas CREZ to Maximize  Economic Value and Social Acceptance | by Jeffrey Clark | Medium">
            <a:extLst>
              <a:ext uri="{FF2B5EF4-FFF2-40B4-BE49-F238E27FC236}">
                <a16:creationId xmlns:a16="http://schemas.microsoft.com/office/drawing/2014/main" id="{B43FA94A-2720-6A54-C60B-78A565B4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48" y="1642431"/>
            <a:ext cx="7190139" cy="4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025A9C-8ACB-78E4-027E-539FAAFCE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309" y="5051355"/>
            <a:ext cx="2410466" cy="15760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9D1030-D5A6-F41A-77F3-60DCF0CA1DA4}"/>
              </a:ext>
            </a:extLst>
          </p:cNvPr>
          <p:cNvSpPr txBox="1"/>
          <p:nvPr/>
        </p:nvSpPr>
        <p:spPr>
          <a:xfrm>
            <a:off x="838200" y="1709849"/>
            <a:ext cx="442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Futura Book"/>
              </a:rPr>
              <a:t>2023: LP&amp;L Joined ERCOT</a:t>
            </a:r>
          </a:p>
          <a:p>
            <a:r>
              <a:rPr lang="en-US" sz="2000" b="1">
                <a:latin typeface="Futura Book"/>
              </a:rPr>
              <a:t>2024: LP&amp;L Territory in</a:t>
            </a:r>
          </a:p>
          <a:p>
            <a:r>
              <a:rPr lang="en-US" sz="2000" b="1">
                <a:latin typeface="Futura Book"/>
              </a:rPr>
              <a:t>          Competitive Environment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E36F138A-B731-6EF4-69A9-50BECD0618D1}"/>
              </a:ext>
            </a:extLst>
          </p:cNvPr>
          <p:cNvSpPr/>
          <p:nvPr/>
        </p:nvSpPr>
        <p:spPr>
          <a:xfrm rot="14546428">
            <a:off x="7545794" y="2990159"/>
            <a:ext cx="1178036" cy="1029894"/>
          </a:xfrm>
          <a:prstGeom prst="arc">
            <a:avLst/>
          </a:prstGeom>
          <a:ln w="603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8434A9-D2BD-18FB-17E9-78D7244FBF04}"/>
              </a:ext>
            </a:extLst>
          </p:cNvPr>
          <p:cNvCxnSpPr>
            <a:cxnSpLocks/>
          </p:cNvCxnSpPr>
          <p:nvPr/>
        </p:nvCxnSpPr>
        <p:spPr>
          <a:xfrm flipV="1">
            <a:off x="8095785" y="3110475"/>
            <a:ext cx="1274906" cy="2105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356CA49-DE13-8F68-55C2-DAA96BD75928}"/>
              </a:ext>
            </a:extLst>
          </p:cNvPr>
          <p:cNvSpPr/>
          <p:nvPr/>
        </p:nvSpPr>
        <p:spPr>
          <a:xfrm>
            <a:off x="8768128" y="3110475"/>
            <a:ext cx="2531326" cy="2628581"/>
          </a:xfrm>
          <a:prstGeom prst="triangl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5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6" grpId="0" animBg="1"/>
      <p:bldP spid="14" grpId="0"/>
      <p:bldP spid="3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60C31-DCC1-5268-9FAF-D67307B5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E79873-0494-30FB-2810-DC1B778194ED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F29DC446-C262-1E99-C6EF-3203C0B14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23E3B0-9960-94C8-B57A-F82C353FE538}"/>
              </a:ext>
            </a:extLst>
          </p:cNvPr>
          <p:cNvSpPr txBox="1"/>
          <p:nvPr/>
        </p:nvSpPr>
        <p:spPr>
          <a:xfrm>
            <a:off x="892981" y="325669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56% of  Exports</a:t>
            </a:r>
            <a:endParaRPr lang="en-US"/>
          </a:p>
        </p:txBody>
      </p:sp>
      <p:pic>
        <p:nvPicPr>
          <p:cNvPr id="5" name="Picture 2" descr="Renewable Energy Zone Transmission: Lessons fromTexas CREZ to Maximize  Economic Value and Social Acceptance | by Jeffrey Clark | Medium">
            <a:extLst>
              <a:ext uri="{FF2B5EF4-FFF2-40B4-BE49-F238E27FC236}">
                <a16:creationId xmlns:a16="http://schemas.microsoft.com/office/drawing/2014/main" id="{EF2F1A71-508F-EF23-6AD5-77F2950A0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1216" r="10477" b="2382"/>
          <a:stretch>
            <a:fillRect/>
          </a:stretch>
        </p:blipFill>
        <p:spPr bwMode="auto">
          <a:xfrm>
            <a:off x="188261" y="1685355"/>
            <a:ext cx="397677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BB57174C-61D2-A86C-570B-87B75D1F4CED}"/>
              </a:ext>
            </a:extLst>
          </p:cNvPr>
          <p:cNvSpPr/>
          <p:nvPr/>
        </p:nvSpPr>
        <p:spPr>
          <a:xfrm rot="14546428">
            <a:off x="1768301" y="2512075"/>
            <a:ext cx="985570" cy="767883"/>
          </a:xfrm>
          <a:prstGeom prst="arc">
            <a:avLst/>
          </a:prstGeom>
          <a:ln w="603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7CE0A01-1BD0-8B3C-C4BA-280BCAD50C01}"/>
              </a:ext>
            </a:extLst>
          </p:cNvPr>
          <p:cNvSpPr/>
          <p:nvPr/>
        </p:nvSpPr>
        <p:spPr>
          <a:xfrm>
            <a:off x="2397335" y="2568381"/>
            <a:ext cx="1865452" cy="1780534"/>
          </a:xfrm>
          <a:prstGeom prst="triangl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EF29D2-8CD9-5790-E95F-372FC450CBE2}"/>
              </a:ext>
            </a:extLst>
          </p:cNvPr>
          <p:cNvGrpSpPr/>
          <p:nvPr/>
        </p:nvGrpSpPr>
        <p:grpSpPr>
          <a:xfrm>
            <a:off x="2182833" y="2581826"/>
            <a:ext cx="759609" cy="1416794"/>
            <a:chOff x="2294892" y="4325471"/>
            <a:chExt cx="759609" cy="141679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7555414-2391-A2FD-FD6B-DD26F98F8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4892" y="4325471"/>
              <a:ext cx="758302" cy="14167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Download Free No power Icons in PNG &amp; SVG">
              <a:extLst>
                <a:ext uri="{FF2B5EF4-FFF2-40B4-BE49-F238E27FC236}">
                  <a16:creationId xmlns:a16="http://schemas.microsoft.com/office/drawing/2014/main" id="{792BDA2E-1366-22E1-3D57-E5CAF7464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534" y="4413694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ownload Free No power Icons in PNG &amp; SVG">
              <a:extLst>
                <a:ext uri="{FF2B5EF4-FFF2-40B4-BE49-F238E27FC236}">
                  <a16:creationId xmlns:a16="http://schemas.microsoft.com/office/drawing/2014/main" id="{B01B72D5-CF8C-9449-5BF7-30E9ED6D6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7" y="4772281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ownload Free No power Icons in PNG &amp; SVG">
              <a:extLst>
                <a:ext uri="{FF2B5EF4-FFF2-40B4-BE49-F238E27FC236}">
                  <a16:creationId xmlns:a16="http://schemas.microsoft.com/office/drawing/2014/main" id="{283CF322-889D-1A72-D6E2-EF252A48D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40" y="5077084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Download Free No power Icons in PNG &amp; SVG">
              <a:extLst>
                <a:ext uri="{FF2B5EF4-FFF2-40B4-BE49-F238E27FC236}">
                  <a16:creationId xmlns:a16="http://schemas.microsoft.com/office/drawing/2014/main" id="{CD39F1DB-3287-50B4-A88F-A50713E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613" y="5435671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3AF9AD34-9AAC-DC1A-DA6A-037FF9FB2B0B}"/>
              </a:ext>
            </a:extLst>
          </p:cNvPr>
          <p:cNvSpPr txBox="1">
            <a:spLocks/>
          </p:cNvSpPr>
          <p:nvPr/>
        </p:nvSpPr>
        <p:spPr>
          <a:xfrm>
            <a:off x="131576" y="269638"/>
            <a:ext cx="3809053" cy="7055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Providing Power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577722-38CB-81A8-72B5-0C77F9C88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240" y="0"/>
            <a:ext cx="1461847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BDA7E-3819-7C47-17E2-662F8E09E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195" y="0"/>
            <a:ext cx="379584" cy="2184400"/>
          </a:xfrm>
          <a:prstGeom prst="rect">
            <a:avLst/>
          </a:prstGeom>
        </p:spPr>
      </p:pic>
      <p:pic>
        <p:nvPicPr>
          <p:cNvPr id="16" name="Picture 15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020B5E6D-8E59-F8FF-A185-5A97494B4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" y="4606002"/>
            <a:ext cx="4106892" cy="18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9BDCC-4D4C-25C2-3CF4-88BBA0C1B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84681-DB9D-8928-698C-F4D71BE2B5F3}"/>
              </a:ext>
            </a:extLst>
          </p:cNvPr>
          <p:cNvSpPr/>
          <p:nvPr/>
        </p:nvSpPr>
        <p:spPr>
          <a:xfrm>
            <a:off x="0" y="-1"/>
            <a:ext cx="4439478" cy="13255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CC7839A0-CE01-4B80-8694-0E70211CD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BA9F81-AD67-A5EB-CAC2-1785344BDF61}"/>
              </a:ext>
            </a:extLst>
          </p:cNvPr>
          <p:cNvSpPr txBox="1">
            <a:spLocks/>
          </p:cNvSpPr>
          <p:nvPr/>
        </p:nvSpPr>
        <p:spPr>
          <a:xfrm>
            <a:off x="148610" y="159124"/>
            <a:ext cx="43079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Development Awareness</a:t>
            </a:r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09611BB1-F998-7ED9-0188-8F225F1D1D68}"/>
              </a:ext>
            </a:extLst>
          </p:cNvPr>
          <p:cNvSpPr/>
          <p:nvPr/>
        </p:nvSpPr>
        <p:spPr>
          <a:xfrm rot="16200000">
            <a:off x="9614648" y="1125070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40B96F98-35B0-871C-627D-20D698D55B30}"/>
              </a:ext>
            </a:extLst>
          </p:cNvPr>
          <p:cNvSpPr/>
          <p:nvPr/>
        </p:nvSpPr>
        <p:spPr>
          <a:xfrm rot="5400000">
            <a:off x="8344385" y="1265262"/>
            <a:ext cx="309283" cy="35059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E38F61BA-6D06-F3C8-1AA4-AF52098D41BD}"/>
              </a:ext>
            </a:extLst>
          </p:cNvPr>
          <p:cNvSpPr/>
          <p:nvPr/>
        </p:nvSpPr>
        <p:spPr>
          <a:xfrm rot="10800000">
            <a:off x="8660879" y="260067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4297C4BA-52BE-B9D4-4424-7E2F594926A1}"/>
              </a:ext>
            </a:extLst>
          </p:cNvPr>
          <p:cNvSpPr/>
          <p:nvPr/>
        </p:nvSpPr>
        <p:spPr>
          <a:xfrm>
            <a:off x="8639438" y="1754325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E6609F7F-23B6-E6A1-D9EF-DFD2AB5B5DE4}"/>
              </a:ext>
            </a:extLst>
          </p:cNvPr>
          <p:cNvSpPr/>
          <p:nvPr/>
        </p:nvSpPr>
        <p:spPr>
          <a:xfrm rot="10800000">
            <a:off x="8878760" y="4885764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8A94A3A-4363-E130-B459-CF7874DA8B8C}"/>
              </a:ext>
            </a:extLst>
          </p:cNvPr>
          <p:cNvSpPr/>
          <p:nvPr/>
        </p:nvSpPr>
        <p:spPr>
          <a:xfrm>
            <a:off x="8877791" y="5549153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D7478DD2-567D-0316-9F25-F64E50C56D30}"/>
              </a:ext>
            </a:extLst>
          </p:cNvPr>
          <p:cNvSpPr/>
          <p:nvPr/>
        </p:nvSpPr>
        <p:spPr>
          <a:xfrm>
            <a:off x="4697127" y="3164895"/>
            <a:ext cx="308197" cy="459017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EFFA7576-600D-9FF5-6E2E-1BEC109FD193}"/>
              </a:ext>
            </a:extLst>
          </p:cNvPr>
          <p:cNvSpPr/>
          <p:nvPr/>
        </p:nvSpPr>
        <p:spPr>
          <a:xfrm rot="10800000">
            <a:off x="4677873" y="1821836"/>
            <a:ext cx="370761" cy="459018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9D1FAA30-8657-3A43-7DA8-F6A2E7434C6B}"/>
              </a:ext>
            </a:extLst>
          </p:cNvPr>
          <p:cNvSpPr/>
          <p:nvPr/>
        </p:nvSpPr>
        <p:spPr>
          <a:xfrm rot="10800000">
            <a:off x="11698184" y="4984379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4B76FDF7-46FD-4976-AD34-D50CFA4365CB}"/>
              </a:ext>
            </a:extLst>
          </p:cNvPr>
          <p:cNvSpPr/>
          <p:nvPr/>
        </p:nvSpPr>
        <p:spPr>
          <a:xfrm>
            <a:off x="11715136" y="5607426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6633CD5-EBFA-6B6C-4E70-C655431FCEC6}"/>
              </a:ext>
            </a:extLst>
          </p:cNvPr>
          <p:cNvSpPr/>
          <p:nvPr/>
        </p:nvSpPr>
        <p:spPr>
          <a:xfrm>
            <a:off x="9607550" y="3152775"/>
            <a:ext cx="688975" cy="800100"/>
          </a:xfrm>
          <a:custGeom>
            <a:avLst/>
            <a:gdLst>
              <a:gd name="connsiteX0" fmla="*/ 176213 w 688975"/>
              <a:gd name="connsiteY0" fmla="*/ 0 h 800100"/>
              <a:gd name="connsiteX1" fmla="*/ 652463 w 688975"/>
              <a:gd name="connsiteY1" fmla="*/ 11113 h 800100"/>
              <a:gd name="connsiteX2" fmla="*/ 628650 w 688975"/>
              <a:gd name="connsiteY2" fmla="*/ 496888 h 800100"/>
              <a:gd name="connsiteX3" fmla="*/ 688975 w 688975"/>
              <a:gd name="connsiteY3" fmla="*/ 493713 h 800100"/>
              <a:gd name="connsiteX4" fmla="*/ 685800 w 688975"/>
              <a:gd name="connsiteY4" fmla="*/ 800100 h 800100"/>
              <a:gd name="connsiteX5" fmla="*/ 0 w 688975"/>
              <a:gd name="connsiteY5" fmla="*/ 784225 h 800100"/>
              <a:gd name="connsiteX6" fmla="*/ 19050 w 688975"/>
              <a:gd name="connsiteY6" fmla="*/ 153988 h 800100"/>
              <a:gd name="connsiteX7" fmla="*/ 169863 w 688975"/>
              <a:gd name="connsiteY7" fmla="*/ 160338 h 800100"/>
              <a:gd name="connsiteX8" fmla="*/ 176213 w 688975"/>
              <a:gd name="connsiteY8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975" h="800100">
                <a:moveTo>
                  <a:pt x="176213" y="0"/>
                </a:moveTo>
                <a:lnTo>
                  <a:pt x="652463" y="11113"/>
                </a:lnTo>
                <a:lnTo>
                  <a:pt x="628650" y="496888"/>
                </a:lnTo>
                <a:lnTo>
                  <a:pt x="688975" y="493713"/>
                </a:lnTo>
                <a:cubicBezTo>
                  <a:pt x="687917" y="595842"/>
                  <a:pt x="686858" y="697971"/>
                  <a:pt x="685800" y="800100"/>
                </a:cubicBezTo>
                <a:lnTo>
                  <a:pt x="0" y="784225"/>
                </a:lnTo>
                <a:lnTo>
                  <a:pt x="19050" y="153988"/>
                </a:lnTo>
                <a:lnTo>
                  <a:pt x="169863" y="160338"/>
                </a:lnTo>
                <a:lnTo>
                  <a:pt x="176213" y="0"/>
                </a:lnTo>
                <a:close/>
              </a:path>
            </a:pathLst>
          </a:custGeo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880935-8DF3-5C68-69F3-A845E5C67293}"/>
              </a:ext>
            </a:extLst>
          </p:cNvPr>
          <p:cNvSpPr/>
          <p:nvPr/>
        </p:nvSpPr>
        <p:spPr>
          <a:xfrm rot="1607809">
            <a:off x="5855315" y="1695580"/>
            <a:ext cx="5784130" cy="901558"/>
          </a:xfrm>
          <a:prstGeom prst="ellipse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C32DAC-5985-6DDF-9393-AB14C85C5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93" y="1516039"/>
            <a:ext cx="2388393" cy="1342541"/>
          </a:xfrm>
          <a:prstGeom prst="rect">
            <a:avLst/>
          </a:prstGeom>
        </p:spPr>
      </p:pic>
      <p:pic>
        <p:nvPicPr>
          <p:cNvPr id="1028" name="Picture 4" descr="City of Lubbock, Texas - Departments | Water Utilities Department">
            <a:extLst>
              <a:ext uri="{FF2B5EF4-FFF2-40B4-BE49-F238E27FC236}">
                <a16:creationId xmlns:a16="http://schemas.microsoft.com/office/drawing/2014/main" id="{5A625DBE-5136-8080-0D03-FFC5E9B4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610" y="3276842"/>
            <a:ext cx="2511437" cy="188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est Texas Photography, Pump Jack Through the Cotton, Lubbock Texas Pumpjack  Print, Oil and Gas Art, West Texas Cotton Field Rustic Wall Art - Etsy  Denmark">
            <a:extLst>
              <a:ext uri="{FF2B5EF4-FFF2-40B4-BE49-F238E27FC236}">
                <a16:creationId xmlns:a16="http://schemas.microsoft.com/office/drawing/2014/main" id="{96FE2B26-1FE9-325B-A06D-317F063ED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115" r="38377" b="44138"/>
          <a:stretch>
            <a:fillRect/>
          </a:stretch>
        </p:blipFill>
        <p:spPr bwMode="auto">
          <a:xfrm>
            <a:off x="2083724" y="2160617"/>
            <a:ext cx="2257732" cy="16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9C41E30-23EA-E690-6B22-F17D2193AD33}"/>
              </a:ext>
            </a:extLst>
          </p:cNvPr>
          <p:cNvSpPr/>
          <p:nvPr/>
        </p:nvSpPr>
        <p:spPr>
          <a:xfrm rot="1607809">
            <a:off x="5576638" y="1408812"/>
            <a:ext cx="765438" cy="760263"/>
          </a:xfrm>
          <a:prstGeom prst="ellipse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50000"/>
                </a:schemeClr>
              </a:solidFill>
            </a:endParaRPr>
          </a:p>
        </p:txBody>
      </p:sp>
      <p:pic>
        <p:nvPicPr>
          <p:cNvPr id="2050" name="Picture 2" descr="City of Lubbock, Texas - News | City of Lubbock Reaches Important Milestone  in Lake 7 Project">
            <a:extLst>
              <a:ext uri="{FF2B5EF4-FFF2-40B4-BE49-F238E27FC236}">
                <a16:creationId xmlns:a16="http://schemas.microsoft.com/office/drawing/2014/main" id="{E89CA3EE-EAFA-C44B-C776-70854B3A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0" y="4697383"/>
            <a:ext cx="3499284" cy="197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6164641-85EA-8EFD-5A2B-A4905F8A09E3}"/>
              </a:ext>
            </a:extLst>
          </p:cNvPr>
          <p:cNvSpPr/>
          <p:nvPr/>
        </p:nvSpPr>
        <p:spPr>
          <a:xfrm>
            <a:off x="9566275" y="3941763"/>
            <a:ext cx="1036638" cy="588962"/>
          </a:xfrm>
          <a:custGeom>
            <a:avLst/>
            <a:gdLst>
              <a:gd name="connsiteX0" fmla="*/ 0 w 1036638"/>
              <a:gd name="connsiteY0" fmla="*/ 6350 h 588962"/>
              <a:gd name="connsiteX1" fmla="*/ 85725 w 1036638"/>
              <a:gd name="connsiteY1" fmla="*/ 0 h 588962"/>
              <a:gd name="connsiteX2" fmla="*/ 98425 w 1036638"/>
              <a:gd name="connsiteY2" fmla="*/ 36512 h 588962"/>
              <a:gd name="connsiteX3" fmla="*/ 100013 w 1036638"/>
              <a:gd name="connsiteY3" fmla="*/ 58737 h 588962"/>
              <a:gd name="connsiteX4" fmla="*/ 95250 w 1036638"/>
              <a:gd name="connsiteY4" fmla="*/ 82550 h 588962"/>
              <a:gd name="connsiteX5" fmla="*/ 120650 w 1036638"/>
              <a:gd name="connsiteY5" fmla="*/ 92075 h 588962"/>
              <a:gd name="connsiteX6" fmla="*/ 139700 w 1036638"/>
              <a:gd name="connsiteY6" fmla="*/ 92075 h 588962"/>
              <a:gd name="connsiteX7" fmla="*/ 139700 w 1036638"/>
              <a:gd name="connsiteY7" fmla="*/ 109537 h 588962"/>
              <a:gd name="connsiteX8" fmla="*/ 147638 w 1036638"/>
              <a:gd name="connsiteY8" fmla="*/ 123825 h 588962"/>
              <a:gd name="connsiteX9" fmla="*/ 163513 w 1036638"/>
              <a:gd name="connsiteY9" fmla="*/ 149225 h 588962"/>
              <a:gd name="connsiteX10" fmla="*/ 177800 w 1036638"/>
              <a:gd name="connsiteY10" fmla="*/ 134937 h 588962"/>
              <a:gd name="connsiteX11" fmla="*/ 193675 w 1036638"/>
              <a:gd name="connsiteY11" fmla="*/ 130175 h 588962"/>
              <a:gd name="connsiteX12" fmla="*/ 201613 w 1036638"/>
              <a:gd name="connsiteY12" fmla="*/ 114300 h 588962"/>
              <a:gd name="connsiteX13" fmla="*/ 211138 w 1036638"/>
              <a:gd name="connsiteY13" fmla="*/ 109537 h 588962"/>
              <a:gd name="connsiteX14" fmla="*/ 206375 w 1036638"/>
              <a:gd name="connsiteY14" fmla="*/ 128587 h 588962"/>
              <a:gd name="connsiteX15" fmla="*/ 200025 w 1036638"/>
              <a:gd name="connsiteY15" fmla="*/ 144462 h 588962"/>
              <a:gd name="connsiteX16" fmla="*/ 211138 w 1036638"/>
              <a:gd name="connsiteY16" fmla="*/ 155575 h 588962"/>
              <a:gd name="connsiteX17" fmla="*/ 222250 w 1036638"/>
              <a:gd name="connsiteY17" fmla="*/ 168275 h 588962"/>
              <a:gd name="connsiteX18" fmla="*/ 222250 w 1036638"/>
              <a:gd name="connsiteY18" fmla="*/ 192087 h 588962"/>
              <a:gd name="connsiteX19" fmla="*/ 254000 w 1036638"/>
              <a:gd name="connsiteY19" fmla="*/ 211137 h 588962"/>
              <a:gd name="connsiteX20" fmla="*/ 276225 w 1036638"/>
              <a:gd name="connsiteY20" fmla="*/ 228600 h 588962"/>
              <a:gd name="connsiteX21" fmla="*/ 320675 w 1036638"/>
              <a:gd name="connsiteY21" fmla="*/ 255587 h 588962"/>
              <a:gd name="connsiteX22" fmla="*/ 334963 w 1036638"/>
              <a:gd name="connsiteY22" fmla="*/ 257175 h 588962"/>
              <a:gd name="connsiteX23" fmla="*/ 342900 w 1036638"/>
              <a:gd name="connsiteY23" fmla="*/ 266700 h 588962"/>
              <a:gd name="connsiteX24" fmla="*/ 366713 w 1036638"/>
              <a:gd name="connsiteY24" fmla="*/ 265112 h 588962"/>
              <a:gd name="connsiteX25" fmla="*/ 363538 w 1036638"/>
              <a:gd name="connsiteY25" fmla="*/ 304800 h 588962"/>
              <a:gd name="connsiteX26" fmla="*/ 350838 w 1036638"/>
              <a:gd name="connsiteY26" fmla="*/ 327025 h 588962"/>
              <a:gd name="connsiteX27" fmla="*/ 327025 w 1036638"/>
              <a:gd name="connsiteY27" fmla="*/ 350837 h 588962"/>
              <a:gd name="connsiteX28" fmla="*/ 293688 w 1036638"/>
              <a:gd name="connsiteY28" fmla="*/ 350837 h 588962"/>
              <a:gd name="connsiteX29" fmla="*/ 282575 w 1036638"/>
              <a:gd name="connsiteY29" fmla="*/ 365125 h 588962"/>
              <a:gd name="connsiteX30" fmla="*/ 273050 w 1036638"/>
              <a:gd name="connsiteY30" fmla="*/ 381000 h 588962"/>
              <a:gd name="connsiteX31" fmla="*/ 261938 w 1036638"/>
              <a:gd name="connsiteY31" fmla="*/ 385762 h 588962"/>
              <a:gd name="connsiteX32" fmla="*/ 279400 w 1036638"/>
              <a:gd name="connsiteY32" fmla="*/ 412750 h 588962"/>
              <a:gd name="connsiteX33" fmla="*/ 290513 w 1036638"/>
              <a:gd name="connsiteY33" fmla="*/ 398462 h 588962"/>
              <a:gd name="connsiteX34" fmla="*/ 315913 w 1036638"/>
              <a:gd name="connsiteY34" fmla="*/ 392112 h 588962"/>
              <a:gd name="connsiteX35" fmla="*/ 333375 w 1036638"/>
              <a:gd name="connsiteY35" fmla="*/ 379412 h 588962"/>
              <a:gd name="connsiteX36" fmla="*/ 339725 w 1036638"/>
              <a:gd name="connsiteY36" fmla="*/ 368300 h 588962"/>
              <a:gd name="connsiteX37" fmla="*/ 357188 w 1036638"/>
              <a:gd name="connsiteY37" fmla="*/ 368300 h 588962"/>
              <a:gd name="connsiteX38" fmla="*/ 360363 w 1036638"/>
              <a:gd name="connsiteY38" fmla="*/ 341312 h 588962"/>
              <a:gd name="connsiteX39" fmla="*/ 374650 w 1036638"/>
              <a:gd name="connsiteY39" fmla="*/ 330200 h 588962"/>
              <a:gd name="connsiteX40" fmla="*/ 393700 w 1036638"/>
              <a:gd name="connsiteY40" fmla="*/ 328612 h 588962"/>
              <a:gd name="connsiteX41" fmla="*/ 393700 w 1036638"/>
              <a:gd name="connsiteY41" fmla="*/ 312737 h 588962"/>
              <a:gd name="connsiteX42" fmla="*/ 414338 w 1036638"/>
              <a:gd name="connsiteY42" fmla="*/ 295275 h 588962"/>
              <a:gd name="connsiteX43" fmla="*/ 423863 w 1036638"/>
              <a:gd name="connsiteY43" fmla="*/ 288925 h 588962"/>
              <a:gd name="connsiteX44" fmla="*/ 438150 w 1036638"/>
              <a:gd name="connsiteY44" fmla="*/ 301625 h 588962"/>
              <a:gd name="connsiteX45" fmla="*/ 465138 w 1036638"/>
              <a:gd name="connsiteY45" fmla="*/ 307975 h 588962"/>
              <a:gd name="connsiteX46" fmla="*/ 474663 w 1036638"/>
              <a:gd name="connsiteY46" fmla="*/ 303212 h 588962"/>
              <a:gd name="connsiteX47" fmla="*/ 490538 w 1036638"/>
              <a:gd name="connsiteY47" fmla="*/ 306387 h 588962"/>
              <a:gd name="connsiteX48" fmla="*/ 520700 w 1036638"/>
              <a:gd name="connsiteY48" fmla="*/ 333375 h 588962"/>
              <a:gd name="connsiteX49" fmla="*/ 538163 w 1036638"/>
              <a:gd name="connsiteY49" fmla="*/ 342900 h 588962"/>
              <a:gd name="connsiteX50" fmla="*/ 565150 w 1036638"/>
              <a:gd name="connsiteY50" fmla="*/ 339725 h 588962"/>
              <a:gd name="connsiteX51" fmla="*/ 565150 w 1036638"/>
              <a:gd name="connsiteY51" fmla="*/ 361950 h 588962"/>
              <a:gd name="connsiteX52" fmla="*/ 612775 w 1036638"/>
              <a:gd name="connsiteY52" fmla="*/ 350837 h 588962"/>
              <a:gd name="connsiteX53" fmla="*/ 612775 w 1036638"/>
              <a:gd name="connsiteY53" fmla="*/ 331787 h 588962"/>
              <a:gd name="connsiteX54" fmla="*/ 630238 w 1036638"/>
              <a:gd name="connsiteY54" fmla="*/ 322262 h 588962"/>
              <a:gd name="connsiteX55" fmla="*/ 638175 w 1036638"/>
              <a:gd name="connsiteY55" fmla="*/ 301625 h 588962"/>
              <a:gd name="connsiteX56" fmla="*/ 649288 w 1036638"/>
              <a:gd name="connsiteY56" fmla="*/ 287337 h 588962"/>
              <a:gd name="connsiteX57" fmla="*/ 669925 w 1036638"/>
              <a:gd name="connsiteY57" fmla="*/ 287337 h 588962"/>
              <a:gd name="connsiteX58" fmla="*/ 688975 w 1036638"/>
              <a:gd name="connsiteY58" fmla="*/ 288925 h 588962"/>
              <a:gd name="connsiteX59" fmla="*/ 708025 w 1036638"/>
              <a:gd name="connsiteY59" fmla="*/ 284162 h 588962"/>
              <a:gd name="connsiteX60" fmla="*/ 684213 w 1036638"/>
              <a:gd name="connsiteY60" fmla="*/ 271462 h 588962"/>
              <a:gd name="connsiteX61" fmla="*/ 668338 w 1036638"/>
              <a:gd name="connsiteY61" fmla="*/ 266700 h 588962"/>
              <a:gd name="connsiteX62" fmla="*/ 655638 w 1036638"/>
              <a:gd name="connsiteY62" fmla="*/ 261937 h 588962"/>
              <a:gd name="connsiteX63" fmla="*/ 665163 w 1036638"/>
              <a:gd name="connsiteY63" fmla="*/ 234950 h 588962"/>
              <a:gd name="connsiteX64" fmla="*/ 665163 w 1036638"/>
              <a:gd name="connsiteY64" fmla="*/ 220662 h 588962"/>
              <a:gd name="connsiteX65" fmla="*/ 679450 w 1036638"/>
              <a:gd name="connsiteY65" fmla="*/ 209550 h 588962"/>
              <a:gd name="connsiteX66" fmla="*/ 690563 w 1036638"/>
              <a:gd name="connsiteY66" fmla="*/ 203200 h 588962"/>
              <a:gd name="connsiteX67" fmla="*/ 725488 w 1036638"/>
              <a:gd name="connsiteY67" fmla="*/ 234950 h 588962"/>
              <a:gd name="connsiteX68" fmla="*/ 728663 w 1036638"/>
              <a:gd name="connsiteY68" fmla="*/ 209550 h 588962"/>
              <a:gd name="connsiteX69" fmla="*/ 741363 w 1036638"/>
              <a:gd name="connsiteY69" fmla="*/ 200025 h 588962"/>
              <a:gd name="connsiteX70" fmla="*/ 766763 w 1036638"/>
              <a:gd name="connsiteY70" fmla="*/ 200025 h 588962"/>
              <a:gd name="connsiteX71" fmla="*/ 790575 w 1036638"/>
              <a:gd name="connsiteY71" fmla="*/ 198437 h 588962"/>
              <a:gd name="connsiteX72" fmla="*/ 806450 w 1036638"/>
              <a:gd name="connsiteY72" fmla="*/ 203200 h 588962"/>
              <a:gd name="connsiteX73" fmla="*/ 828675 w 1036638"/>
              <a:gd name="connsiteY73" fmla="*/ 195262 h 588962"/>
              <a:gd name="connsiteX74" fmla="*/ 836613 w 1036638"/>
              <a:gd name="connsiteY74" fmla="*/ 153987 h 588962"/>
              <a:gd name="connsiteX75" fmla="*/ 836613 w 1036638"/>
              <a:gd name="connsiteY75" fmla="*/ 147637 h 588962"/>
              <a:gd name="connsiteX76" fmla="*/ 857250 w 1036638"/>
              <a:gd name="connsiteY76" fmla="*/ 155575 h 588962"/>
              <a:gd name="connsiteX77" fmla="*/ 873125 w 1036638"/>
              <a:gd name="connsiteY77" fmla="*/ 155575 h 588962"/>
              <a:gd name="connsiteX78" fmla="*/ 889000 w 1036638"/>
              <a:gd name="connsiteY78" fmla="*/ 160337 h 588962"/>
              <a:gd name="connsiteX79" fmla="*/ 889000 w 1036638"/>
              <a:gd name="connsiteY79" fmla="*/ 173037 h 588962"/>
              <a:gd name="connsiteX80" fmla="*/ 908050 w 1036638"/>
              <a:gd name="connsiteY80" fmla="*/ 187325 h 588962"/>
              <a:gd name="connsiteX81" fmla="*/ 919163 w 1036638"/>
              <a:gd name="connsiteY81" fmla="*/ 192087 h 588962"/>
              <a:gd name="connsiteX82" fmla="*/ 915988 w 1036638"/>
              <a:gd name="connsiteY82" fmla="*/ 238125 h 588962"/>
              <a:gd name="connsiteX83" fmla="*/ 936625 w 1036638"/>
              <a:gd name="connsiteY83" fmla="*/ 246062 h 588962"/>
              <a:gd name="connsiteX84" fmla="*/ 947738 w 1036638"/>
              <a:gd name="connsiteY84" fmla="*/ 261937 h 588962"/>
              <a:gd name="connsiteX85" fmla="*/ 965200 w 1036638"/>
              <a:gd name="connsiteY85" fmla="*/ 260350 h 588962"/>
              <a:gd name="connsiteX86" fmla="*/ 979488 w 1036638"/>
              <a:gd name="connsiteY86" fmla="*/ 280987 h 588962"/>
              <a:gd name="connsiteX87" fmla="*/ 990600 w 1036638"/>
              <a:gd name="connsiteY87" fmla="*/ 261937 h 588962"/>
              <a:gd name="connsiteX88" fmla="*/ 996950 w 1036638"/>
              <a:gd name="connsiteY88" fmla="*/ 250825 h 588962"/>
              <a:gd name="connsiteX89" fmla="*/ 1017588 w 1036638"/>
              <a:gd name="connsiteY89" fmla="*/ 285750 h 588962"/>
              <a:gd name="connsiteX90" fmla="*/ 1036638 w 1036638"/>
              <a:gd name="connsiteY90" fmla="*/ 319087 h 588962"/>
              <a:gd name="connsiteX91" fmla="*/ 947738 w 1036638"/>
              <a:gd name="connsiteY91" fmla="*/ 420687 h 588962"/>
              <a:gd name="connsiteX92" fmla="*/ 939800 w 1036638"/>
              <a:gd name="connsiteY92" fmla="*/ 385762 h 588962"/>
              <a:gd name="connsiteX93" fmla="*/ 920750 w 1036638"/>
              <a:gd name="connsiteY93" fmla="*/ 392112 h 588962"/>
              <a:gd name="connsiteX94" fmla="*/ 906463 w 1036638"/>
              <a:gd name="connsiteY94" fmla="*/ 393700 h 588962"/>
              <a:gd name="connsiteX95" fmla="*/ 887413 w 1036638"/>
              <a:gd name="connsiteY95" fmla="*/ 403225 h 588962"/>
              <a:gd name="connsiteX96" fmla="*/ 879475 w 1036638"/>
              <a:gd name="connsiteY96" fmla="*/ 387350 h 588962"/>
              <a:gd name="connsiteX97" fmla="*/ 869950 w 1036638"/>
              <a:gd name="connsiteY97" fmla="*/ 374650 h 588962"/>
              <a:gd name="connsiteX98" fmla="*/ 884238 w 1036638"/>
              <a:gd name="connsiteY98" fmla="*/ 342900 h 588962"/>
              <a:gd name="connsiteX99" fmla="*/ 881063 w 1036638"/>
              <a:gd name="connsiteY99" fmla="*/ 328612 h 588962"/>
              <a:gd name="connsiteX100" fmla="*/ 828675 w 1036638"/>
              <a:gd name="connsiteY100" fmla="*/ 339725 h 588962"/>
              <a:gd name="connsiteX101" fmla="*/ 811213 w 1036638"/>
              <a:gd name="connsiteY101" fmla="*/ 360362 h 588962"/>
              <a:gd name="connsiteX102" fmla="*/ 782638 w 1036638"/>
              <a:gd name="connsiteY102" fmla="*/ 365125 h 588962"/>
              <a:gd name="connsiteX103" fmla="*/ 736600 w 1036638"/>
              <a:gd name="connsiteY103" fmla="*/ 361950 h 588962"/>
              <a:gd name="connsiteX104" fmla="*/ 714375 w 1036638"/>
              <a:gd name="connsiteY104" fmla="*/ 363537 h 588962"/>
              <a:gd name="connsiteX105" fmla="*/ 703263 w 1036638"/>
              <a:gd name="connsiteY105" fmla="*/ 382587 h 588962"/>
              <a:gd name="connsiteX106" fmla="*/ 709613 w 1036638"/>
              <a:gd name="connsiteY106" fmla="*/ 406400 h 588962"/>
              <a:gd name="connsiteX107" fmla="*/ 742950 w 1036638"/>
              <a:gd name="connsiteY107" fmla="*/ 423862 h 588962"/>
              <a:gd name="connsiteX108" fmla="*/ 776288 w 1036638"/>
              <a:gd name="connsiteY108" fmla="*/ 434975 h 588962"/>
              <a:gd name="connsiteX109" fmla="*/ 784225 w 1036638"/>
              <a:gd name="connsiteY109" fmla="*/ 454025 h 588962"/>
              <a:gd name="connsiteX110" fmla="*/ 776288 w 1036638"/>
              <a:gd name="connsiteY110" fmla="*/ 490537 h 588962"/>
              <a:gd name="connsiteX111" fmla="*/ 755650 w 1036638"/>
              <a:gd name="connsiteY111" fmla="*/ 506412 h 588962"/>
              <a:gd name="connsiteX112" fmla="*/ 741363 w 1036638"/>
              <a:gd name="connsiteY112" fmla="*/ 509587 h 588962"/>
              <a:gd name="connsiteX113" fmla="*/ 736600 w 1036638"/>
              <a:gd name="connsiteY113" fmla="*/ 547687 h 588962"/>
              <a:gd name="connsiteX114" fmla="*/ 730250 w 1036638"/>
              <a:gd name="connsiteY114" fmla="*/ 560387 h 588962"/>
              <a:gd name="connsiteX115" fmla="*/ 690563 w 1036638"/>
              <a:gd name="connsiteY115" fmla="*/ 574675 h 588962"/>
              <a:gd name="connsiteX116" fmla="*/ 654050 w 1036638"/>
              <a:gd name="connsiteY116" fmla="*/ 576262 h 588962"/>
              <a:gd name="connsiteX117" fmla="*/ 633413 w 1036638"/>
              <a:gd name="connsiteY117" fmla="*/ 574675 h 588962"/>
              <a:gd name="connsiteX118" fmla="*/ 619125 w 1036638"/>
              <a:gd name="connsiteY118" fmla="*/ 561975 h 588962"/>
              <a:gd name="connsiteX119" fmla="*/ 609600 w 1036638"/>
              <a:gd name="connsiteY119" fmla="*/ 561975 h 588962"/>
              <a:gd name="connsiteX120" fmla="*/ 617538 w 1036638"/>
              <a:gd name="connsiteY120" fmla="*/ 573087 h 588962"/>
              <a:gd name="connsiteX121" fmla="*/ 606425 w 1036638"/>
              <a:gd name="connsiteY121" fmla="*/ 588962 h 588962"/>
              <a:gd name="connsiteX122" fmla="*/ 596900 w 1036638"/>
              <a:gd name="connsiteY122" fmla="*/ 571500 h 588962"/>
              <a:gd name="connsiteX123" fmla="*/ 585788 w 1036638"/>
              <a:gd name="connsiteY123" fmla="*/ 547687 h 588962"/>
              <a:gd name="connsiteX124" fmla="*/ 566738 w 1036638"/>
              <a:gd name="connsiteY124" fmla="*/ 561975 h 588962"/>
              <a:gd name="connsiteX125" fmla="*/ 552450 w 1036638"/>
              <a:gd name="connsiteY125" fmla="*/ 574675 h 588962"/>
              <a:gd name="connsiteX126" fmla="*/ 539750 w 1036638"/>
              <a:gd name="connsiteY126" fmla="*/ 566737 h 588962"/>
              <a:gd name="connsiteX127" fmla="*/ 531813 w 1036638"/>
              <a:gd name="connsiteY127" fmla="*/ 574675 h 588962"/>
              <a:gd name="connsiteX128" fmla="*/ 520700 w 1036638"/>
              <a:gd name="connsiteY128" fmla="*/ 555625 h 588962"/>
              <a:gd name="connsiteX129" fmla="*/ 515938 w 1036638"/>
              <a:gd name="connsiteY129" fmla="*/ 534987 h 588962"/>
              <a:gd name="connsiteX130" fmla="*/ 476250 w 1036638"/>
              <a:gd name="connsiteY130" fmla="*/ 552450 h 588962"/>
              <a:gd name="connsiteX131" fmla="*/ 471488 w 1036638"/>
              <a:gd name="connsiteY131" fmla="*/ 519112 h 588962"/>
              <a:gd name="connsiteX132" fmla="*/ 461963 w 1036638"/>
              <a:gd name="connsiteY132" fmla="*/ 539750 h 588962"/>
              <a:gd name="connsiteX133" fmla="*/ 444500 w 1036638"/>
              <a:gd name="connsiteY133" fmla="*/ 536575 h 588962"/>
              <a:gd name="connsiteX134" fmla="*/ 428625 w 1036638"/>
              <a:gd name="connsiteY134" fmla="*/ 531812 h 588962"/>
              <a:gd name="connsiteX135" fmla="*/ 412750 w 1036638"/>
              <a:gd name="connsiteY135" fmla="*/ 550862 h 588962"/>
              <a:gd name="connsiteX136" fmla="*/ 404813 w 1036638"/>
              <a:gd name="connsiteY136" fmla="*/ 517525 h 588962"/>
              <a:gd name="connsiteX137" fmla="*/ 414338 w 1036638"/>
              <a:gd name="connsiteY137" fmla="*/ 488950 h 588962"/>
              <a:gd name="connsiteX138" fmla="*/ 396875 w 1036638"/>
              <a:gd name="connsiteY138" fmla="*/ 466725 h 588962"/>
              <a:gd name="connsiteX139" fmla="*/ 384175 w 1036638"/>
              <a:gd name="connsiteY139" fmla="*/ 482600 h 588962"/>
              <a:gd name="connsiteX140" fmla="*/ 368300 w 1036638"/>
              <a:gd name="connsiteY140" fmla="*/ 465137 h 588962"/>
              <a:gd name="connsiteX141" fmla="*/ 344488 w 1036638"/>
              <a:gd name="connsiteY141" fmla="*/ 468312 h 588962"/>
              <a:gd name="connsiteX142" fmla="*/ 325438 w 1036638"/>
              <a:gd name="connsiteY142" fmla="*/ 465137 h 588962"/>
              <a:gd name="connsiteX143" fmla="*/ 296863 w 1036638"/>
              <a:gd name="connsiteY143" fmla="*/ 460375 h 588962"/>
              <a:gd name="connsiteX144" fmla="*/ 276225 w 1036638"/>
              <a:gd name="connsiteY144" fmla="*/ 469900 h 588962"/>
              <a:gd name="connsiteX145" fmla="*/ 261938 w 1036638"/>
              <a:gd name="connsiteY145" fmla="*/ 485775 h 588962"/>
              <a:gd name="connsiteX146" fmla="*/ 252413 w 1036638"/>
              <a:gd name="connsiteY146" fmla="*/ 495300 h 588962"/>
              <a:gd name="connsiteX147" fmla="*/ 220663 w 1036638"/>
              <a:gd name="connsiteY147" fmla="*/ 479425 h 588962"/>
              <a:gd name="connsiteX148" fmla="*/ 152400 w 1036638"/>
              <a:gd name="connsiteY148" fmla="*/ 485775 h 588962"/>
              <a:gd name="connsiteX149" fmla="*/ 122238 w 1036638"/>
              <a:gd name="connsiteY149" fmla="*/ 468312 h 588962"/>
              <a:gd name="connsiteX150" fmla="*/ 146050 w 1036638"/>
              <a:gd name="connsiteY150" fmla="*/ 427037 h 588962"/>
              <a:gd name="connsiteX151" fmla="*/ 146050 w 1036638"/>
              <a:gd name="connsiteY151" fmla="*/ 415925 h 588962"/>
              <a:gd name="connsiteX152" fmla="*/ 153988 w 1036638"/>
              <a:gd name="connsiteY152" fmla="*/ 406400 h 588962"/>
              <a:gd name="connsiteX153" fmla="*/ 146050 w 1036638"/>
              <a:gd name="connsiteY153" fmla="*/ 395287 h 588962"/>
              <a:gd name="connsiteX154" fmla="*/ 133350 w 1036638"/>
              <a:gd name="connsiteY154" fmla="*/ 393700 h 588962"/>
              <a:gd name="connsiteX155" fmla="*/ 114300 w 1036638"/>
              <a:gd name="connsiteY155" fmla="*/ 395287 h 588962"/>
              <a:gd name="connsiteX156" fmla="*/ 85725 w 1036638"/>
              <a:gd name="connsiteY156" fmla="*/ 393700 h 588962"/>
              <a:gd name="connsiteX157" fmla="*/ 120650 w 1036638"/>
              <a:gd name="connsiteY157" fmla="*/ 363537 h 588962"/>
              <a:gd name="connsiteX158" fmla="*/ 107950 w 1036638"/>
              <a:gd name="connsiteY158" fmla="*/ 347662 h 588962"/>
              <a:gd name="connsiteX159" fmla="*/ 95250 w 1036638"/>
              <a:gd name="connsiteY159" fmla="*/ 333375 h 588962"/>
              <a:gd name="connsiteX160" fmla="*/ 82550 w 1036638"/>
              <a:gd name="connsiteY160" fmla="*/ 315912 h 588962"/>
              <a:gd name="connsiteX161" fmla="*/ 169863 w 1036638"/>
              <a:gd name="connsiteY161" fmla="*/ 347662 h 588962"/>
              <a:gd name="connsiteX162" fmla="*/ 211138 w 1036638"/>
              <a:gd name="connsiteY162" fmla="*/ 322262 h 588962"/>
              <a:gd name="connsiteX163" fmla="*/ 176213 w 1036638"/>
              <a:gd name="connsiteY163" fmla="*/ 280987 h 588962"/>
              <a:gd name="connsiteX164" fmla="*/ 165100 w 1036638"/>
              <a:gd name="connsiteY164" fmla="*/ 250825 h 588962"/>
              <a:gd name="connsiteX165" fmla="*/ 127000 w 1036638"/>
              <a:gd name="connsiteY165" fmla="*/ 231775 h 588962"/>
              <a:gd name="connsiteX166" fmla="*/ 114300 w 1036638"/>
              <a:gd name="connsiteY166" fmla="*/ 212725 h 588962"/>
              <a:gd name="connsiteX167" fmla="*/ 103188 w 1036638"/>
              <a:gd name="connsiteY167" fmla="*/ 190500 h 588962"/>
              <a:gd name="connsiteX168" fmla="*/ 52388 w 1036638"/>
              <a:gd name="connsiteY168" fmla="*/ 176212 h 588962"/>
              <a:gd name="connsiteX169" fmla="*/ 26988 w 1036638"/>
              <a:gd name="connsiteY169" fmla="*/ 141287 h 588962"/>
              <a:gd name="connsiteX170" fmla="*/ 14288 w 1036638"/>
              <a:gd name="connsiteY170" fmla="*/ 122237 h 588962"/>
              <a:gd name="connsiteX171" fmla="*/ 20638 w 1036638"/>
              <a:gd name="connsiteY171" fmla="*/ 76200 h 588962"/>
              <a:gd name="connsiteX172" fmla="*/ 0 w 1036638"/>
              <a:gd name="connsiteY172" fmla="*/ 6350 h 58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1036638" h="588962">
                <a:moveTo>
                  <a:pt x="0" y="6350"/>
                </a:moveTo>
                <a:lnTo>
                  <a:pt x="85725" y="0"/>
                </a:lnTo>
                <a:lnTo>
                  <a:pt x="98425" y="36512"/>
                </a:lnTo>
                <a:lnTo>
                  <a:pt x="100013" y="58737"/>
                </a:lnTo>
                <a:lnTo>
                  <a:pt x="95250" y="82550"/>
                </a:lnTo>
                <a:lnTo>
                  <a:pt x="120650" y="92075"/>
                </a:lnTo>
                <a:lnTo>
                  <a:pt x="139700" y="92075"/>
                </a:lnTo>
                <a:lnTo>
                  <a:pt x="139700" y="109537"/>
                </a:lnTo>
                <a:lnTo>
                  <a:pt x="147638" y="123825"/>
                </a:lnTo>
                <a:lnTo>
                  <a:pt x="163513" y="149225"/>
                </a:lnTo>
                <a:lnTo>
                  <a:pt x="177800" y="134937"/>
                </a:lnTo>
                <a:lnTo>
                  <a:pt x="193675" y="130175"/>
                </a:lnTo>
                <a:lnTo>
                  <a:pt x="201613" y="114300"/>
                </a:lnTo>
                <a:lnTo>
                  <a:pt x="211138" y="109537"/>
                </a:lnTo>
                <a:lnTo>
                  <a:pt x="206375" y="128587"/>
                </a:lnTo>
                <a:lnTo>
                  <a:pt x="200025" y="144462"/>
                </a:lnTo>
                <a:lnTo>
                  <a:pt x="211138" y="155575"/>
                </a:lnTo>
                <a:lnTo>
                  <a:pt x="222250" y="168275"/>
                </a:lnTo>
                <a:lnTo>
                  <a:pt x="222250" y="192087"/>
                </a:lnTo>
                <a:lnTo>
                  <a:pt x="254000" y="211137"/>
                </a:lnTo>
                <a:lnTo>
                  <a:pt x="276225" y="228600"/>
                </a:lnTo>
                <a:lnTo>
                  <a:pt x="320675" y="255587"/>
                </a:lnTo>
                <a:lnTo>
                  <a:pt x="334963" y="257175"/>
                </a:lnTo>
                <a:lnTo>
                  <a:pt x="342900" y="266700"/>
                </a:lnTo>
                <a:lnTo>
                  <a:pt x="366713" y="265112"/>
                </a:lnTo>
                <a:lnTo>
                  <a:pt x="363538" y="304800"/>
                </a:lnTo>
                <a:lnTo>
                  <a:pt x="350838" y="327025"/>
                </a:lnTo>
                <a:lnTo>
                  <a:pt x="327025" y="350837"/>
                </a:lnTo>
                <a:lnTo>
                  <a:pt x="293688" y="350837"/>
                </a:lnTo>
                <a:lnTo>
                  <a:pt x="282575" y="365125"/>
                </a:lnTo>
                <a:lnTo>
                  <a:pt x="273050" y="381000"/>
                </a:lnTo>
                <a:lnTo>
                  <a:pt x="261938" y="385762"/>
                </a:lnTo>
                <a:lnTo>
                  <a:pt x="279400" y="412750"/>
                </a:lnTo>
                <a:lnTo>
                  <a:pt x="290513" y="398462"/>
                </a:lnTo>
                <a:lnTo>
                  <a:pt x="315913" y="392112"/>
                </a:lnTo>
                <a:lnTo>
                  <a:pt x="333375" y="379412"/>
                </a:lnTo>
                <a:lnTo>
                  <a:pt x="339725" y="368300"/>
                </a:lnTo>
                <a:lnTo>
                  <a:pt x="357188" y="368300"/>
                </a:lnTo>
                <a:lnTo>
                  <a:pt x="360363" y="341312"/>
                </a:lnTo>
                <a:lnTo>
                  <a:pt x="374650" y="330200"/>
                </a:lnTo>
                <a:lnTo>
                  <a:pt x="393700" y="328612"/>
                </a:lnTo>
                <a:lnTo>
                  <a:pt x="393700" y="312737"/>
                </a:lnTo>
                <a:lnTo>
                  <a:pt x="414338" y="295275"/>
                </a:lnTo>
                <a:lnTo>
                  <a:pt x="423863" y="288925"/>
                </a:lnTo>
                <a:lnTo>
                  <a:pt x="438150" y="301625"/>
                </a:lnTo>
                <a:lnTo>
                  <a:pt x="465138" y="307975"/>
                </a:lnTo>
                <a:lnTo>
                  <a:pt x="474663" y="303212"/>
                </a:lnTo>
                <a:lnTo>
                  <a:pt x="490538" y="306387"/>
                </a:lnTo>
                <a:lnTo>
                  <a:pt x="520700" y="333375"/>
                </a:lnTo>
                <a:lnTo>
                  <a:pt x="538163" y="342900"/>
                </a:lnTo>
                <a:lnTo>
                  <a:pt x="565150" y="339725"/>
                </a:lnTo>
                <a:lnTo>
                  <a:pt x="565150" y="361950"/>
                </a:lnTo>
                <a:lnTo>
                  <a:pt x="612775" y="350837"/>
                </a:lnTo>
                <a:lnTo>
                  <a:pt x="612775" y="331787"/>
                </a:lnTo>
                <a:lnTo>
                  <a:pt x="630238" y="322262"/>
                </a:lnTo>
                <a:lnTo>
                  <a:pt x="638175" y="301625"/>
                </a:lnTo>
                <a:lnTo>
                  <a:pt x="649288" y="287337"/>
                </a:lnTo>
                <a:lnTo>
                  <a:pt x="669925" y="287337"/>
                </a:lnTo>
                <a:lnTo>
                  <a:pt x="688975" y="288925"/>
                </a:lnTo>
                <a:lnTo>
                  <a:pt x="708025" y="284162"/>
                </a:lnTo>
                <a:lnTo>
                  <a:pt x="684213" y="271462"/>
                </a:lnTo>
                <a:lnTo>
                  <a:pt x="668338" y="266700"/>
                </a:lnTo>
                <a:lnTo>
                  <a:pt x="655638" y="261937"/>
                </a:lnTo>
                <a:lnTo>
                  <a:pt x="665163" y="234950"/>
                </a:lnTo>
                <a:lnTo>
                  <a:pt x="665163" y="220662"/>
                </a:lnTo>
                <a:lnTo>
                  <a:pt x="679450" y="209550"/>
                </a:lnTo>
                <a:lnTo>
                  <a:pt x="690563" y="203200"/>
                </a:lnTo>
                <a:lnTo>
                  <a:pt x="725488" y="234950"/>
                </a:lnTo>
                <a:lnTo>
                  <a:pt x="728663" y="209550"/>
                </a:lnTo>
                <a:lnTo>
                  <a:pt x="741363" y="200025"/>
                </a:lnTo>
                <a:lnTo>
                  <a:pt x="766763" y="200025"/>
                </a:lnTo>
                <a:lnTo>
                  <a:pt x="790575" y="198437"/>
                </a:lnTo>
                <a:lnTo>
                  <a:pt x="806450" y="203200"/>
                </a:lnTo>
                <a:lnTo>
                  <a:pt x="828675" y="195262"/>
                </a:lnTo>
                <a:lnTo>
                  <a:pt x="836613" y="153987"/>
                </a:lnTo>
                <a:lnTo>
                  <a:pt x="836613" y="147637"/>
                </a:lnTo>
                <a:lnTo>
                  <a:pt x="857250" y="155575"/>
                </a:lnTo>
                <a:lnTo>
                  <a:pt x="873125" y="155575"/>
                </a:lnTo>
                <a:lnTo>
                  <a:pt x="889000" y="160337"/>
                </a:lnTo>
                <a:lnTo>
                  <a:pt x="889000" y="173037"/>
                </a:lnTo>
                <a:lnTo>
                  <a:pt x="908050" y="187325"/>
                </a:lnTo>
                <a:lnTo>
                  <a:pt x="919163" y="192087"/>
                </a:lnTo>
                <a:lnTo>
                  <a:pt x="915988" y="238125"/>
                </a:lnTo>
                <a:lnTo>
                  <a:pt x="936625" y="246062"/>
                </a:lnTo>
                <a:lnTo>
                  <a:pt x="947738" y="261937"/>
                </a:lnTo>
                <a:lnTo>
                  <a:pt x="965200" y="260350"/>
                </a:lnTo>
                <a:lnTo>
                  <a:pt x="979488" y="280987"/>
                </a:lnTo>
                <a:lnTo>
                  <a:pt x="990600" y="261937"/>
                </a:lnTo>
                <a:lnTo>
                  <a:pt x="996950" y="250825"/>
                </a:lnTo>
                <a:lnTo>
                  <a:pt x="1017588" y="285750"/>
                </a:lnTo>
                <a:lnTo>
                  <a:pt x="1036638" y="319087"/>
                </a:lnTo>
                <a:lnTo>
                  <a:pt x="947738" y="420687"/>
                </a:lnTo>
                <a:lnTo>
                  <a:pt x="939800" y="385762"/>
                </a:lnTo>
                <a:lnTo>
                  <a:pt x="920750" y="392112"/>
                </a:lnTo>
                <a:lnTo>
                  <a:pt x="906463" y="393700"/>
                </a:lnTo>
                <a:lnTo>
                  <a:pt x="887413" y="403225"/>
                </a:lnTo>
                <a:lnTo>
                  <a:pt x="879475" y="387350"/>
                </a:lnTo>
                <a:lnTo>
                  <a:pt x="869950" y="374650"/>
                </a:lnTo>
                <a:lnTo>
                  <a:pt x="884238" y="342900"/>
                </a:lnTo>
                <a:lnTo>
                  <a:pt x="881063" y="328612"/>
                </a:lnTo>
                <a:lnTo>
                  <a:pt x="828675" y="339725"/>
                </a:lnTo>
                <a:lnTo>
                  <a:pt x="811213" y="360362"/>
                </a:lnTo>
                <a:lnTo>
                  <a:pt x="782638" y="365125"/>
                </a:lnTo>
                <a:lnTo>
                  <a:pt x="736600" y="361950"/>
                </a:lnTo>
                <a:lnTo>
                  <a:pt x="714375" y="363537"/>
                </a:lnTo>
                <a:lnTo>
                  <a:pt x="703263" y="382587"/>
                </a:lnTo>
                <a:lnTo>
                  <a:pt x="709613" y="406400"/>
                </a:lnTo>
                <a:lnTo>
                  <a:pt x="742950" y="423862"/>
                </a:lnTo>
                <a:lnTo>
                  <a:pt x="776288" y="434975"/>
                </a:lnTo>
                <a:lnTo>
                  <a:pt x="784225" y="454025"/>
                </a:lnTo>
                <a:lnTo>
                  <a:pt x="776288" y="490537"/>
                </a:lnTo>
                <a:lnTo>
                  <a:pt x="755650" y="506412"/>
                </a:lnTo>
                <a:lnTo>
                  <a:pt x="741363" y="509587"/>
                </a:lnTo>
                <a:lnTo>
                  <a:pt x="736600" y="547687"/>
                </a:lnTo>
                <a:lnTo>
                  <a:pt x="730250" y="560387"/>
                </a:lnTo>
                <a:lnTo>
                  <a:pt x="690563" y="574675"/>
                </a:lnTo>
                <a:lnTo>
                  <a:pt x="654050" y="576262"/>
                </a:lnTo>
                <a:lnTo>
                  <a:pt x="633413" y="574675"/>
                </a:lnTo>
                <a:lnTo>
                  <a:pt x="619125" y="561975"/>
                </a:lnTo>
                <a:lnTo>
                  <a:pt x="609600" y="561975"/>
                </a:lnTo>
                <a:lnTo>
                  <a:pt x="617538" y="573087"/>
                </a:lnTo>
                <a:lnTo>
                  <a:pt x="606425" y="588962"/>
                </a:lnTo>
                <a:lnTo>
                  <a:pt x="596900" y="571500"/>
                </a:lnTo>
                <a:lnTo>
                  <a:pt x="585788" y="547687"/>
                </a:lnTo>
                <a:lnTo>
                  <a:pt x="566738" y="561975"/>
                </a:lnTo>
                <a:lnTo>
                  <a:pt x="552450" y="574675"/>
                </a:lnTo>
                <a:lnTo>
                  <a:pt x="539750" y="566737"/>
                </a:lnTo>
                <a:lnTo>
                  <a:pt x="531813" y="574675"/>
                </a:lnTo>
                <a:lnTo>
                  <a:pt x="520700" y="555625"/>
                </a:lnTo>
                <a:lnTo>
                  <a:pt x="515938" y="534987"/>
                </a:lnTo>
                <a:lnTo>
                  <a:pt x="476250" y="552450"/>
                </a:lnTo>
                <a:lnTo>
                  <a:pt x="471488" y="519112"/>
                </a:lnTo>
                <a:lnTo>
                  <a:pt x="461963" y="539750"/>
                </a:lnTo>
                <a:lnTo>
                  <a:pt x="444500" y="536575"/>
                </a:lnTo>
                <a:lnTo>
                  <a:pt x="428625" y="531812"/>
                </a:lnTo>
                <a:lnTo>
                  <a:pt x="412750" y="550862"/>
                </a:lnTo>
                <a:lnTo>
                  <a:pt x="404813" y="517525"/>
                </a:lnTo>
                <a:lnTo>
                  <a:pt x="414338" y="488950"/>
                </a:lnTo>
                <a:lnTo>
                  <a:pt x="396875" y="466725"/>
                </a:lnTo>
                <a:lnTo>
                  <a:pt x="384175" y="482600"/>
                </a:lnTo>
                <a:lnTo>
                  <a:pt x="368300" y="465137"/>
                </a:lnTo>
                <a:lnTo>
                  <a:pt x="344488" y="468312"/>
                </a:lnTo>
                <a:lnTo>
                  <a:pt x="325438" y="465137"/>
                </a:lnTo>
                <a:lnTo>
                  <a:pt x="296863" y="460375"/>
                </a:lnTo>
                <a:lnTo>
                  <a:pt x="276225" y="469900"/>
                </a:lnTo>
                <a:lnTo>
                  <a:pt x="261938" y="485775"/>
                </a:lnTo>
                <a:lnTo>
                  <a:pt x="252413" y="495300"/>
                </a:lnTo>
                <a:lnTo>
                  <a:pt x="220663" y="479425"/>
                </a:lnTo>
                <a:lnTo>
                  <a:pt x="152400" y="485775"/>
                </a:lnTo>
                <a:lnTo>
                  <a:pt x="122238" y="468312"/>
                </a:lnTo>
                <a:lnTo>
                  <a:pt x="146050" y="427037"/>
                </a:lnTo>
                <a:lnTo>
                  <a:pt x="146050" y="415925"/>
                </a:lnTo>
                <a:lnTo>
                  <a:pt x="153988" y="406400"/>
                </a:lnTo>
                <a:lnTo>
                  <a:pt x="146050" y="395287"/>
                </a:lnTo>
                <a:lnTo>
                  <a:pt x="133350" y="393700"/>
                </a:lnTo>
                <a:lnTo>
                  <a:pt x="114300" y="395287"/>
                </a:lnTo>
                <a:lnTo>
                  <a:pt x="85725" y="393700"/>
                </a:lnTo>
                <a:lnTo>
                  <a:pt x="120650" y="363537"/>
                </a:lnTo>
                <a:lnTo>
                  <a:pt x="107950" y="347662"/>
                </a:lnTo>
                <a:lnTo>
                  <a:pt x="95250" y="333375"/>
                </a:lnTo>
                <a:lnTo>
                  <a:pt x="82550" y="315912"/>
                </a:lnTo>
                <a:lnTo>
                  <a:pt x="169863" y="347662"/>
                </a:lnTo>
                <a:lnTo>
                  <a:pt x="211138" y="322262"/>
                </a:lnTo>
                <a:lnTo>
                  <a:pt x="176213" y="280987"/>
                </a:lnTo>
                <a:lnTo>
                  <a:pt x="165100" y="250825"/>
                </a:lnTo>
                <a:lnTo>
                  <a:pt x="127000" y="231775"/>
                </a:lnTo>
                <a:lnTo>
                  <a:pt x="114300" y="212725"/>
                </a:lnTo>
                <a:lnTo>
                  <a:pt x="103188" y="190500"/>
                </a:lnTo>
                <a:lnTo>
                  <a:pt x="52388" y="176212"/>
                </a:lnTo>
                <a:lnTo>
                  <a:pt x="26988" y="141287"/>
                </a:lnTo>
                <a:lnTo>
                  <a:pt x="14288" y="122237"/>
                </a:lnTo>
                <a:lnTo>
                  <a:pt x="20638" y="76200"/>
                </a:lnTo>
                <a:lnTo>
                  <a:pt x="0" y="635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2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CDC26-00F8-3BFD-1ACB-BDBD8A8A2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43061-C0E1-AC85-8137-3C130D4B8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194B37-A28B-299B-A6B3-779B0DBF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12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39F8D-00A5-AE92-6DE1-4E9822C43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5E975ABC-0EEA-50DF-1327-5AC94F579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 descr="A black background with blue text and buildings&#10;&#10;Description automatically generated">
            <a:extLst>
              <a:ext uri="{FF2B5EF4-FFF2-40B4-BE49-F238E27FC236}">
                <a16:creationId xmlns:a16="http://schemas.microsoft.com/office/drawing/2014/main" id="{0B5649EC-8B41-ED60-FFFC-85D50FB3B6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22" t="31973" r="27526" b="29660"/>
          <a:stretch/>
        </p:blipFill>
        <p:spPr>
          <a:xfrm>
            <a:off x="6268566" y="3688449"/>
            <a:ext cx="5505061" cy="2631233"/>
          </a:xfrm>
          <a:prstGeom prst="rect">
            <a:avLst/>
          </a:prstGeom>
        </p:spPr>
      </p:pic>
      <p:pic>
        <p:nvPicPr>
          <p:cNvPr id="34" name="Picture 3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AC063E-834A-A42A-0DB9-ED3AEF4346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87" t="32545" r="26129" b="31326"/>
          <a:stretch/>
        </p:blipFill>
        <p:spPr>
          <a:xfrm>
            <a:off x="6096000" y="951270"/>
            <a:ext cx="5850194" cy="2477730"/>
          </a:xfrm>
          <a:prstGeom prst="rect">
            <a:avLst/>
          </a:prstGeom>
        </p:spPr>
      </p:pic>
      <p:pic>
        <p:nvPicPr>
          <p:cNvPr id="37" name="Picture 36" descr="A screenshot of a computer&#10;&#10;Description automatically generated">
            <a:extLst>
              <a:ext uri="{FF2B5EF4-FFF2-40B4-BE49-F238E27FC236}">
                <a16:creationId xmlns:a16="http://schemas.microsoft.com/office/drawing/2014/main" id="{76AA55D7-3959-D979-3BBF-79B0C84016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179" t="35918" r="25306" b="35646"/>
          <a:stretch/>
        </p:blipFill>
        <p:spPr>
          <a:xfrm>
            <a:off x="160174" y="763302"/>
            <a:ext cx="6036908" cy="1950098"/>
          </a:xfrm>
          <a:prstGeom prst="rect">
            <a:avLst/>
          </a:prstGeom>
        </p:spPr>
      </p:pic>
      <p:pic>
        <p:nvPicPr>
          <p:cNvPr id="39" name="Picture 38" descr="A screenshot of a computer&#10;&#10;Description automatically generated">
            <a:extLst>
              <a:ext uri="{FF2B5EF4-FFF2-40B4-BE49-F238E27FC236}">
                <a16:creationId xmlns:a16="http://schemas.microsoft.com/office/drawing/2014/main" id="{46843095-78B2-8B09-0445-418CA7748A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226" t="34122" r="28629" b="35053"/>
          <a:stretch/>
        </p:blipFill>
        <p:spPr>
          <a:xfrm>
            <a:off x="497958" y="2534538"/>
            <a:ext cx="5260258" cy="2113937"/>
          </a:xfrm>
          <a:prstGeom prst="rect">
            <a:avLst/>
          </a:prstGeom>
        </p:spPr>
      </p:pic>
      <p:pic>
        <p:nvPicPr>
          <p:cNvPr id="41" name="Picture 40" descr="A screenshot of a computer&#10;&#10;Description automatically generated">
            <a:extLst>
              <a:ext uri="{FF2B5EF4-FFF2-40B4-BE49-F238E27FC236}">
                <a16:creationId xmlns:a16="http://schemas.microsoft.com/office/drawing/2014/main" id="{8517BA36-7868-DEDE-7AD4-1D95AB65D99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774" t="36129" r="28073" b="35435"/>
          <a:stretch/>
        </p:blipFill>
        <p:spPr>
          <a:xfrm>
            <a:off x="426097" y="4732791"/>
            <a:ext cx="5505061" cy="195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864EC750-A4F6-9EC7-7BDA-A6386996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gold medal with text and a graphic&#10;&#10;AI-generated content may be incorrect.">
            <a:extLst>
              <a:ext uri="{FF2B5EF4-FFF2-40B4-BE49-F238E27FC236}">
                <a16:creationId xmlns:a16="http://schemas.microsoft.com/office/drawing/2014/main" id="{A3F4952D-9C8F-0F27-0BDD-11103D28B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0" y="2062540"/>
            <a:ext cx="193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681A19-CBCC-A5BD-D1AA-C841877DAB69}"/>
              </a:ext>
            </a:extLst>
          </p:cNvPr>
          <p:cNvSpPr txBox="1"/>
          <p:nvPr/>
        </p:nvSpPr>
        <p:spPr>
          <a:xfrm>
            <a:off x="1324975" y="1054572"/>
            <a:ext cx="9537896" cy="125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13000" b="1">
                <a:solidFill>
                  <a:srgbClr val="203541"/>
                </a:solidFill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4F4A1-D949-26A4-17EB-B2FA3466CD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04419" y="5803364"/>
            <a:ext cx="8583162" cy="94484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F8DDF57-86FA-061D-BDE7-DDF766DD0551}"/>
              </a:ext>
            </a:extLst>
          </p:cNvPr>
          <p:cNvSpPr/>
          <p:nvPr/>
        </p:nvSpPr>
        <p:spPr>
          <a:xfrm>
            <a:off x="4947978" y="3187382"/>
            <a:ext cx="2283080" cy="2159751"/>
          </a:xfrm>
          <a:prstGeom prst="round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for a community economic development award&#10;&#10;AI-generated content may be incorrect.">
            <a:extLst>
              <a:ext uri="{FF2B5EF4-FFF2-40B4-BE49-F238E27FC236}">
                <a16:creationId xmlns:a16="http://schemas.microsoft.com/office/drawing/2014/main" id="{C00B6742-E427-2B4A-A782-85FC804BC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660" y="3984908"/>
            <a:ext cx="1978526" cy="1828800"/>
          </a:xfrm>
          <a:prstGeom prst="rect">
            <a:avLst/>
          </a:prstGeom>
        </p:spPr>
      </p:pic>
      <p:pic>
        <p:nvPicPr>
          <p:cNvPr id="19" name="Picture 18" descr="A close-up of a logo&#10;&#10;AI-generated content may be incorrect.">
            <a:extLst>
              <a:ext uri="{FF2B5EF4-FFF2-40B4-BE49-F238E27FC236}">
                <a16:creationId xmlns:a16="http://schemas.microsoft.com/office/drawing/2014/main" id="{251F2364-55E7-DB70-2A79-EC62E279D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5341" y="2062540"/>
            <a:ext cx="2082800" cy="1828800"/>
          </a:xfrm>
          <a:prstGeom prst="rect">
            <a:avLst/>
          </a:prstGeom>
        </p:spPr>
      </p:pic>
      <p:pic>
        <p:nvPicPr>
          <p:cNvPr id="21" name="Picture 20" descr="A circular logo with text&#10;&#10;AI-generated content may be incorrect.">
            <a:extLst>
              <a:ext uri="{FF2B5EF4-FFF2-40B4-BE49-F238E27FC236}">
                <a16:creationId xmlns:a16="http://schemas.microsoft.com/office/drawing/2014/main" id="{18BB14A8-B41F-9678-1021-7EB9327BB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8781" y="3974628"/>
            <a:ext cx="1828800" cy="1828800"/>
          </a:xfrm>
          <a:prstGeom prst="rect">
            <a:avLst/>
          </a:prstGeom>
        </p:spPr>
      </p:pic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7FB1532-62F4-FD7E-723A-F61FA37B4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8738" y="3334686"/>
            <a:ext cx="1932143" cy="19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AI-generated content may be incorrect.">
            <a:extLst>
              <a:ext uri="{FF2B5EF4-FFF2-40B4-BE49-F238E27FC236}">
                <a16:creationId xmlns:a16="http://schemas.microsoft.com/office/drawing/2014/main" id="{426FDD2F-6F22-D0B8-B33E-17685906E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2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Population Trends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E7933-596A-38B5-3912-08390BEE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2FCD6D5-E8E2-D8AF-DBC8-475E4043E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EBCCB94D-1C12-424C-938D-12A19AB48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031443-1045-91B9-9FF2-0E52C1D1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645"/>
            <a:ext cx="10515600" cy="759236"/>
          </a:xfrm>
        </p:spPr>
        <p:txBody>
          <a:bodyPr>
            <a:normAutofit/>
          </a:bodyPr>
          <a:lstStyle/>
          <a:p>
            <a:r>
              <a:rPr lang="en-US" sz="3600" b="1">
                <a:latin typeface="Antonio" pitchFamily="2" charset="0"/>
              </a:rPr>
              <a:t>Lubbock County Population Characteristics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B26D9-D1A2-B7B8-3044-C11172B0E06E}"/>
              </a:ext>
            </a:extLst>
          </p:cNvPr>
          <p:cNvSpPr txBox="1"/>
          <p:nvPr/>
        </p:nvSpPr>
        <p:spPr>
          <a:xfrm>
            <a:off x="2900794" y="6517630"/>
            <a:ext cx="639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ntonio" pitchFamily="2" charset="0"/>
              </a:rPr>
              <a:t>Source: Lightcast / Region / Economy Overview - Lubbock County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8C2922A-8BE2-7050-6AE6-2C3E5091605E}"/>
              </a:ext>
            </a:extLst>
          </p:cNvPr>
          <p:cNvSpPr txBox="1"/>
          <p:nvPr/>
        </p:nvSpPr>
        <p:spPr>
          <a:xfrm>
            <a:off x="839788" y="4877583"/>
            <a:ext cx="4621560" cy="13397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# of Millennials Similar to National Average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1.02 : 1.00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3AA54F4-1950-595B-E637-A68F55285031}"/>
              </a:ext>
            </a:extLst>
          </p:cNvPr>
          <p:cNvSpPr txBox="1"/>
          <p:nvPr/>
        </p:nvSpPr>
        <p:spPr>
          <a:xfrm>
            <a:off x="6638795" y="4899236"/>
            <a:ext cx="4484317" cy="13397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Retirement Risk Low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in Lubbock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0.76 : 1.00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2CBC2E-BB3E-BC6A-376D-CD828CFF8105}"/>
              </a:ext>
            </a:extLst>
          </p:cNvPr>
          <p:cNvPicPr>
            <a:picLocks/>
          </p:cNvPicPr>
          <p:nvPr/>
        </p:nvPicPr>
        <p:blipFill>
          <a:blip r:embed="rId4"/>
          <a:srcRect l="5936"/>
          <a:stretch>
            <a:fillRect/>
          </a:stretch>
        </p:blipFill>
        <p:spPr>
          <a:xfrm>
            <a:off x="6777833" y="1430926"/>
            <a:ext cx="4206240" cy="3029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F94DA5-0478-B4A5-9562-D626E76CD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15" y="1435608"/>
            <a:ext cx="4207225" cy="30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EA398-7EAB-65F7-FADB-B262961C4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744939-FE2A-FCFD-ED4E-C73C799E0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11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Annual New Residential Permits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A84B3-471B-8EA6-B2E7-3D3257856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DF392A-3EF9-EDC0-4723-7A07FEC1F07B}"/>
              </a:ext>
            </a:extLst>
          </p:cNvPr>
          <p:cNvSpPr txBox="1"/>
          <p:nvPr/>
        </p:nvSpPr>
        <p:spPr>
          <a:xfrm>
            <a:off x="10706100" y="634725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April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5CBA0A-6727-DA76-7D9F-190D683CD6BC}"/>
              </a:ext>
            </a:extLst>
          </p:cNvPr>
          <p:cNvSpPr/>
          <p:nvPr/>
        </p:nvSpPr>
        <p:spPr>
          <a:xfrm rot="10800000">
            <a:off x="806526" y="933451"/>
            <a:ext cx="2884602" cy="168739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Average Home Sales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84C9C-5C4D-B4CE-1576-541E13A92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160369-3F44-0C5B-ABC2-D27C18A550C6}"/>
              </a:ext>
            </a:extLst>
          </p:cNvPr>
          <p:cNvSpPr txBox="1"/>
          <p:nvPr/>
        </p:nvSpPr>
        <p:spPr>
          <a:xfrm>
            <a:off x="10772775" y="6372165"/>
            <a:ext cx="85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March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022A25FBFB0640ACF918E3F58D71BF" ma:contentTypeVersion="18" ma:contentTypeDescription="Create a new document." ma:contentTypeScope="" ma:versionID="9ded091e0be002d8d12c7ff188613736">
  <xsd:schema xmlns:xsd="http://www.w3.org/2001/XMLSchema" xmlns:xs="http://www.w3.org/2001/XMLSchema" xmlns:p="http://schemas.microsoft.com/office/2006/metadata/properties" xmlns:ns2="1d489d20-ca5a-4715-a7a0-f7084c0b9874" xmlns:ns3="8c6290d5-b913-4089-b1e9-7ec812c6e5c9" targetNamespace="http://schemas.microsoft.com/office/2006/metadata/properties" ma:root="true" ma:fieldsID="20b2dcc42999a8adeb31884a4fb57fbc" ns2:_="" ns3:_="">
    <xsd:import namespace="1d489d20-ca5a-4715-a7a0-f7084c0b9874"/>
    <xsd:import namespace="8c6290d5-b913-4089-b1e9-7ec812c6e5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89d20-ca5a-4715-a7a0-f7084c0b98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aa9fe2e-7bd6-402a-b56e-7231a0c8b3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290d5-b913-4089-b1e9-7ec812c6e5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63e347-00b9-48ce-8638-c0be8335a1c7}" ma:internalName="TaxCatchAll" ma:showField="CatchAllData" ma:web="8c6290d5-b913-4089-b1e9-7ec812c6e5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6290d5-b913-4089-b1e9-7ec812c6e5c9" xsi:nil="true"/>
    <lcf76f155ced4ddcb4097134ff3c332f xmlns="1d489d20-ca5a-4715-a7a0-f7084c0b98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2E9E5B4-568B-458D-B3A6-88146F5A244A}">
  <ds:schemaRefs>
    <ds:schemaRef ds:uri="1d489d20-ca5a-4715-a7a0-f7084c0b9874"/>
    <ds:schemaRef ds:uri="8c6290d5-b913-4089-b1e9-7ec812c6e5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795629-C844-4366-B97E-F8294278A6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FCF475-379A-4E1F-AA1E-C185C179ABA8}">
  <ds:schemaRefs>
    <ds:schemaRef ds:uri="1d489d20-ca5a-4715-a7a0-f7084c0b9874"/>
    <ds:schemaRef ds:uri="8c6290d5-b913-4089-b1e9-7ec812c6e5c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</TotalTime>
  <Words>1169</Words>
  <Application>Microsoft Office PowerPoint</Application>
  <PresentationFormat>Widescreen</PresentationFormat>
  <Paragraphs>338</Paragraphs>
  <Slides>39</Slides>
  <Notes>30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Antonio</vt:lpstr>
      <vt:lpstr>Aptos</vt:lpstr>
      <vt:lpstr>Arial</vt:lpstr>
      <vt:lpstr>Calibri</vt:lpstr>
      <vt:lpstr>Calibri Light</vt:lpstr>
      <vt:lpstr>Futura Book</vt:lpstr>
      <vt:lpstr>Greycliff CF Medium</vt:lpstr>
      <vt:lpstr>Helvetica</vt:lpstr>
      <vt:lpstr>Custom Design</vt:lpstr>
      <vt:lpstr>PowerPoint Presentation</vt:lpstr>
      <vt:lpstr>PowerPoint Presentation</vt:lpstr>
      <vt:lpstr>PowerPoint Presentation</vt:lpstr>
      <vt:lpstr>PowerPoint Presentation</vt:lpstr>
      <vt:lpstr>Population Trends</vt:lpstr>
      <vt:lpstr>Lubbock County Population Characteristics</vt:lpstr>
      <vt:lpstr>PowerPoint Presentation</vt:lpstr>
      <vt:lpstr>Annual New Residential Permits</vt:lpstr>
      <vt:lpstr>Average Home Sales</vt:lpstr>
      <vt:lpstr>Median Home Price</vt:lpstr>
      <vt:lpstr>PowerPoint Presentation</vt:lpstr>
      <vt:lpstr>PowerPoint Presentation</vt:lpstr>
      <vt:lpstr>Texas Housing Affordability</vt:lpstr>
      <vt:lpstr>PowerPoint Presentation</vt:lpstr>
      <vt:lpstr>Establishments - All Private Industries</vt:lpstr>
      <vt:lpstr>Annual GDP</vt:lpstr>
      <vt:lpstr>PowerPoint Presentation</vt:lpstr>
      <vt:lpstr>GDP per Capita</vt:lpstr>
      <vt:lpstr>Employed Labor Force</vt:lpstr>
      <vt:lpstr>Average Annual Wages</vt:lpstr>
      <vt:lpstr>Job Trends</vt:lpstr>
      <vt:lpstr>PowerPoint Presentation</vt:lpstr>
      <vt:lpstr>Labor Performance</vt:lpstr>
      <vt:lpstr>Visitors</vt:lpstr>
      <vt:lpstr>Visitor Impact</vt:lpstr>
      <vt:lpstr>FY 2023-24 Commercial Permits</vt:lpstr>
      <vt:lpstr>Annual Gross Sales</vt:lpstr>
      <vt:lpstr>Lubbock MSA Exports</vt:lpstr>
      <vt:lpstr>Sales Tax Allocations</vt:lpstr>
      <vt:lpstr>Recent Announcements</vt:lpstr>
      <vt:lpstr>Long-Term Lubbock Growth</vt:lpstr>
      <vt:lpstr>PowerPoint Presentation</vt:lpstr>
      <vt:lpstr>Long-Term Lubbock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Amy Zientek</cp:lastModifiedBy>
  <cp:revision>3</cp:revision>
  <dcterms:created xsi:type="dcterms:W3CDTF">2016-09-04T11:54:55Z</dcterms:created>
  <dcterms:modified xsi:type="dcterms:W3CDTF">2026-05-06T14:46:37Z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0x01010048022A25FBFB0640ACF918E3F58D71BF</vt:lpwstr>
  </property>
  <property fmtid="{D5CDD505-2E9C-101B-9397-08002B2CF9AE}" pid="3" name="MediaServiceImageTags">
    <vt:lpwstr/>
  </property>
</Properties>
</file>