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65" r:id="rId5"/>
    <p:sldId id="270" r:id="rId6"/>
    <p:sldId id="257" r:id="rId7"/>
    <p:sldId id="258" r:id="rId8"/>
    <p:sldId id="260" r:id="rId9"/>
    <p:sldId id="259" r:id="rId10"/>
    <p:sldId id="267" r:id="rId11"/>
    <p:sldId id="266" r:id="rId12"/>
    <p:sldId id="272" r:id="rId13"/>
    <p:sldId id="263" r:id="rId14"/>
    <p:sldId id="269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2C48B8-D34B-AD7F-0811-418918731DCF}" v="16" dt="2025-11-04T17:40:23.6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60"/>
    <p:restoredTop sz="94645"/>
  </p:normalViewPr>
  <p:slideViewPr>
    <p:cSldViewPr snapToGrid="0">
      <p:cViewPr varScale="1">
        <p:scale>
          <a:sx n="139" d="100"/>
          <a:sy n="139" d="100"/>
        </p:scale>
        <p:origin x="288" y="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27T16:07:03.0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3650 9880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B9B3C3-B1CE-46D8-B33B-4A364646D47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17ADD-96BA-4A2D-96A7-B15740933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645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97F1C-7F15-554E-934E-33A0A9FBCB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64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209D5-616D-A610-A93B-D85179F2E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3B979A-61E5-C0C7-8A12-A29796E0A3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E5576A-EDD3-8A47-3327-E511D6DEB3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615880-683C-08F3-A11A-8AB6397A64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97F1C-7F15-554E-934E-33A0A9FBCB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65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74066-661B-1478-692C-7F35D57B0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D5C94B-7A87-1D76-841E-C0706F1924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B951F1-B9E5-37EA-F296-05768989EC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635D4-768C-1A99-5301-5AE5A3C532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97F1C-7F15-554E-934E-33A0A9FBCB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50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C1A37-96DC-1412-E656-30CE69D7D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9B32C9-A422-28B9-1DC0-3D6050CABF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79327C-B351-210F-0995-DB16052503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75B503-DDF6-69A5-8784-EBC7A13878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97F1C-7F15-554E-934E-33A0A9FBCB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37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16F7F-0897-771A-4217-2BDE65627C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ECD256-DD42-AE31-6EB8-C75312C606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2F1F9-46E5-0AFD-BEEF-6879C385A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9380-040E-49D8-A469-33958F3D8BB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96C91-90B3-3FCE-99AC-E5B47C022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51980-1659-DB6F-5537-ABCA62B21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1281-20CB-4209-83FD-613CDB4D1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219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51F5F-6C55-8B51-8AD2-ED266E3F8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DA7292-C925-B89F-45B3-5435AA4D0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9337E-7C9F-187E-4F91-F66E42D1F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9380-040E-49D8-A469-33958F3D8BB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437F1-1D32-26F1-040C-12C76BC42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712FF-0E67-5123-B142-468C7B57A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1281-20CB-4209-83FD-613CDB4D1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08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D6FBBB-7FED-6B76-969C-EC21E778F3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137026-F9C7-CEE6-5B6B-D85469663C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6B538-F1B0-3955-D0AD-C5B632803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9380-040E-49D8-A469-33958F3D8BB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635BD-8B17-D12F-BD96-DA40A641C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77121-9A44-7143-9C1B-75B346AD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1281-20CB-4209-83FD-613CDB4D1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23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1E143-EB08-139E-322B-884BDF35C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01236-67D4-15DE-93E1-D8089EE52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4261F-766C-C8A1-830F-965E7C20B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9380-040E-49D8-A469-33958F3D8BB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CD4BC-7D35-82E0-0E27-C4A0F3A5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0024B-AD99-0C8E-6727-BBEBAB833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1281-20CB-4209-83FD-613CDB4D1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14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781EB-E57C-A1A2-738B-5FA8EED12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5861C7-BBB4-670E-C43B-2CCBD8676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1A460-1B12-0159-0523-D77B51088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9380-040E-49D8-A469-33958F3D8BB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922D63-3AF9-584D-88B6-E45DFB048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B9E71-52C9-905B-2023-7BE65A1AC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1281-20CB-4209-83FD-613CDB4D1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6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5B101-5FE2-1BA8-72D1-12092CA41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31F41-7B85-C443-74B4-0B415BB42B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BB0515-F1AD-9EDE-F36A-B83EDC78C2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F724F-5B0F-ED89-432C-A1A595FD4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9380-040E-49D8-A469-33958F3D8BB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39B18D-D6ED-1ED2-E787-C5AF55DC7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EDDF73-29E1-278B-3E51-57BD6D12A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1281-20CB-4209-83FD-613CDB4D1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13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E0F47-5DE3-FA85-AB40-DAD1E909B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BA91A-09F6-4F15-82F8-14F01EC53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F170F2-5627-0193-1774-A3D7848FB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719CBE-9945-EC52-B10C-E3B36815BE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DE43A4-67DD-CF07-D486-738D3FD3AA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3C447C-225B-6D25-4F20-633B37898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9380-040E-49D8-A469-33958F3D8BB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35A59B-2B60-58D5-AB33-FE8DA4A8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1E881A-809B-9216-7290-8E3460E25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1281-20CB-4209-83FD-613CDB4D1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20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3D60F-5C63-BB3E-18A4-CCCAF7A36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EF7F64-2A73-C48E-27D8-EF09C9653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9380-040E-49D8-A469-33958F3D8BB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C3F536-CADC-A356-FD78-E9892F368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6A8BDD-852B-F50D-36D4-F44BD2FC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1281-20CB-4209-83FD-613CDB4D1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410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9B2E51-4788-123B-E2F0-0898B5E02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9380-040E-49D8-A469-33958F3D8BB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E99715-6328-E1FE-0B9D-52020DD51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D6A3C2-6C01-F2F4-7E17-D1816F6E9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1281-20CB-4209-83FD-613CDB4D1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989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D4B3D-0773-57F4-97F3-7FE601192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E4B70-6200-BD22-1082-10E37477B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2C9A93-9262-A108-7901-32A50F3B47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2EEAE-2B14-D3A1-49F0-B80971706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9380-040E-49D8-A469-33958F3D8BB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BABF43-5FFE-9D7F-4095-CFCB88346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EBBA81-D583-F710-ED13-985172078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1281-20CB-4209-83FD-613CDB4D1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27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A1DA4-5146-4506-BEBD-418503502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37248-62A5-020E-8D24-544483424E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358ECF-08CB-654C-1DD1-12244740C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AF0B74-26C8-67FC-E281-233B5C8D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9380-040E-49D8-A469-33958F3D8BB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B89A70-6C7E-E04D-B3E6-FC652184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A3F498-9290-82D0-2E80-A58965630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1281-20CB-4209-83FD-613CDB4D1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2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687FE6-0AC7-A867-284A-7D98EA449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983C17-D58C-97B7-8C5A-C1911A41F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4999F-2D29-6FC6-A6BD-E96180A77C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9A9380-040E-49D8-A469-33958F3D8BB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CF992-EBCB-9620-6B45-1DAFFBDB94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EB431-66E2-8EE0-95CA-6C33856EE4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F31281-20CB-4209-83FD-613CDB4D1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86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emf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jpeg"/><Relationship Id="rId7" Type="http://schemas.openxmlformats.org/officeDocument/2006/relationships/image" Target="../media/image14.emf"/><Relationship Id="rId12" Type="http://schemas.openxmlformats.org/officeDocument/2006/relationships/image" Target="../media/image1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11" Type="http://schemas.openxmlformats.org/officeDocument/2006/relationships/image" Target="../media/image18.png"/><Relationship Id="rId5" Type="http://schemas.openxmlformats.org/officeDocument/2006/relationships/image" Target="../media/image90.png"/><Relationship Id="rId10" Type="http://schemas.openxmlformats.org/officeDocument/2006/relationships/image" Target="../media/image17.png"/><Relationship Id="rId4" Type="http://schemas.openxmlformats.org/officeDocument/2006/relationships/customXml" Target="../ink/ink1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5.jpeg"/><Relationship Id="rId7" Type="http://schemas.openxmlformats.org/officeDocument/2006/relationships/image" Target="../media/image23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5.jpeg"/><Relationship Id="rId7" Type="http://schemas.openxmlformats.org/officeDocument/2006/relationships/image" Target="../media/image2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835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EB31D-50E2-97E9-A94F-DC39C11F3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riding a horse&#10;&#10;AI-generated content may be incorrect.">
            <a:extLst>
              <a:ext uri="{FF2B5EF4-FFF2-40B4-BE49-F238E27FC236}">
                <a16:creationId xmlns:a16="http://schemas.microsoft.com/office/drawing/2014/main" id="{1000E040-4949-3D7D-149E-2B99EA518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02" y="2667000"/>
            <a:ext cx="5977778" cy="3419108"/>
          </a:xfrm>
          <a:prstGeom prst="rect">
            <a:avLst/>
          </a:prstGeom>
        </p:spPr>
      </p:pic>
      <p:pic>
        <p:nvPicPr>
          <p:cNvPr id="7" name="Picture 6" descr="A screenshot of a website&#10;&#10;AI-generated content may be incorrect.">
            <a:extLst>
              <a:ext uri="{FF2B5EF4-FFF2-40B4-BE49-F238E27FC236}">
                <a16:creationId xmlns:a16="http://schemas.microsoft.com/office/drawing/2014/main" id="{4CD84B30-03E0-DBC9-4BC1-AEF9ECA12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98" t="23413" r="2353" b="55164"/>
          <a:stretch>
            <a:fillRect/>
          </a:stretch>
        </p:blipFill>
        <p:spPr>
          <a:xfrm>
            <a:off x="6315635" y="2738388"/>
            <a:ext cx="5663614" cy="1452612"/>
          </a:xfrm>
          <a:prstGeom prst="rect">
            <a:avLst/>
          </a:prstGeom>
        </p:spPr>
      </p:pic>
      <p:pic>
        <p:nvPicPr>
          <p:cNvPr id="11" name="Picture 10" descr="A screenshot of a website&#10;&#10;AI-generated content may be incorrect.">
            <a:extLst>
              <a:ext uri="{FF2B5EF4-FFF2-40B4-BE49-F238E27FC236}">
                <a16:creationId xmlns:a16="http://schemas.microsoft.com/office/drawing/2014/main" id="{3CC54E29-1FE1-E636-36DA-B38E8B1F7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2" r="58609" b="49476"/>
          <a:stretch>
            <a:fillRect/>
          </a:stretch>
        </p:blipFill>
        <p:spPr>
          <a:xfrm>
            <a:off x="6632466" y="228786"/>
            <a:ext cx="2772077" cy="1080058"/>
          </a:xfrm>
          <a:prstGeom prst="rect">
            <a:avLst/>
          </a:prstGeom>
        </p:spPr>
      </p:pic>
      <p:pic>
        <p:nvPicPr>
          <p:cNvPr id="13" name="Picture 12" descr="A red and black text on a white background&#10;&#10;AI-generated content may be incorrect.">
            <a:extLst>
              <a:ext uri="{FF2B5EF4-FFF2-40B4-BE49-F238E27FC236}">
                <a16:creationId xmlns:a16="http://schemas.microsoft.com/office/drawing/2014/main" id="{661A9E1D-B17B-18BC-B52A-0A75226D8E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1"/>
          <a:stretch>
            <a:fillRect/>
          </a:stretch>
        </p:blipFill>
        <p:spPr>
          <a:xfrm>
            <a:off x="13042" y="0"/>
            <a:ext cx="4742669" cy="2295625"/>
          </a:xfrm>
          <a:prstGeom prst="rect">
            <a:avLst/>
          </a:prstGeom>
        </p:spPr>
      </p:pic>
      <p:pic>
        <p:nvPicPr>
          <p:cNvPr id="10" name="Picture 9" descr="A screenshot of a website&#10;&#10;AI-generated content may be incorrect.">
            <a:extLst>
              <a:ext uri="{FF2B5EF4-FFF2-40B4-BE49-F238E27FC236}">
                <a16:creationId xmlns:a16="http://schemas.microsoft.com/office/drawing/2014/main" id="{8FE446B9-4B81-95C0-FDB9-82642D642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9" t="1094" r="78968" b="89788"/>
          <a:stretch>
            <a:fillRect/>
          </a:stretch>
        </p:blipFill>
        <p:spPr>
          <a:xfrm>
            <a:off x="4299267" y="1645919"/>
            <a:ext cx="1448602" cy="7170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C450BF-F8A9-70D9-5817-5EE0ECEF87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5200"/>
          <a:stretch>
            <a:fillRect/>
          </a:stretch>
        </p:blipFill>
        <p:spPr>
          <a:xfrm>
            <a:off x="6274380" y="5305038"/>
            <a:ext cx="5845190" cy="1203153"/>
          </a:xfrm>
          <a:prstGeom prst="rect">
            <a:avLst/>
          </a:prstGeom>
        </p:spPr>
      </p:pic>
      <p:pic>
        <p:nvPicPr>
          <p:cNvPr id="4" name="Picture 3" descr="A screenshot of a website&#10;&#10;AI-generated content may be incorrect.">
            <a:extLst>
              <a:ext uri="{FF2B5EF4-FFF2-40B4-BE49-F238E27FC236}">
                <a16:creationId xmlns:a16="http://schemas.microsoft.com/office/drawing/2014/main" id="{B5021A93-6E8F-0C5D-236F-6AC5F5795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98" t="48202" r="2353" b="38118"/>
          <a:stretch>
            <a:fillRect/>
          </a:stretch>
        </p:blipFill>
        <p:spPr>
          <a:xfrm>
            <a:off x="6315633" y="4253748"/>
            <a:ext cx="5663615" cy="927577"/>
          </a:xfrm>
          <a:prstGeom prst="rect">
            <a:avLst/>
          </a:prstGeom>
        </p:spPr>
      </p:pic>
      <p:pic>
        <p:nvPicPr>
          <p:cNvPr id="6" name="Picture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E1D1CA49-4845-C07E-5354-A6AA8CFB0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27" r="58609" b="9404"/>
          <a:stretch>
            <a:fillRect/>
          </a:stretch>
        </p:blipFill>
        <p:spPr>
          <a:xfrm>
            <a:off x="6632465" y="1280649"/>
            <a:ext cx="2772077" cy="12811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BBCF742-7C73-4A67-D6A8-1D06241055F3}"/>
              </a:ext>
            </a:extLst>
          </p:cNvPr>
          <p:cNvGrpSpPr/>
          <p:nvPr/>
        </p:nvGrpSpPr>
        <p:grpSpPr>
          <a:xfrm>
            <a:off x="9548946" y="600542"/>
            <a:ext cx="2512278" cy="1801258"/>
            <a:chOff x="9548946" y="600542"/>
            <a:chExt cx="2512278" cy="1801258"/>
          </a:xfrm>
        </p:grpSpPr>
        <p:pic>
          <p:nvPicPr>
            <p:cNvPr id="3" name="Picture 2" descr="A qr code with a white background&#10;&#10;AI-generated content may be incorrect.">
              <a:extLst>
                <a:ext uri="{FF2B5EF4-FFF2-40B4-BE49-F238E27FC236}">
                  <a16:creationId xmlns:a16="http://schemas.microsoft.com/office/drawing/2014/main" id="{680BB067-AC89-4D27-9DE2-6E361D705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2843" y="600542"/>
              <a:ext cx="1544096" cy="154409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32F1D6-C88D-8AAC-9448-C7FAB8E1780B}"/>
                </a:ext>
              </a:extLst>
            </p:cNvPr>
            <p:cNvSpPr txBox="1"/>
            <p:nvPr/>
          </p:nvSpPr>
          <p:spPr>
            <a:xfrm>
              <a:off x="9548946" y="1940135"/>
              <a:ext cx="22918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venir Next" panose="020B0503020202020204" pitchFamily="34" charset="0"/>
                </a:rPr>
                <a:t>For more info</a:t>
              </a:r>
            </a:p>
          </p:txBody>
        </p:sp>
        <p:pic>
          <p:nvPicPr>
            <p:cNvPr id="18" name="Graphic 17" descr="Arrow: Counter-clockwise curve with solid fill">
              <a:extLst>
                <a:ext uri="{FF2B5EF4-FFF2-40B4-BE49-F238E27FC236}">
                  <a16:creationId xmlns:a16="http://schemas.microsoft.com/office/drawing/2014/main" id="{F6F771CA-242A-32E5-D2B5-E6F7CF264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146824" y="1398532"/>
              <a:ext cx="914400" cy="7461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867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681A19-CBCC-A5BD-D1AA-C841877DAB69}"/>
              </a:ext>
            </a:extLst>
          </p:cNvPr>
          <p:cNvSpPr txBox="1"/>
          <p:nvPr/>
        </p:nvSpPr>
        <p:spPr>
          <a:xfrm>
            <a:off x="1324975" y="1054572"/>
            <a:ext cx="953789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13000" b="1" dirty="0">
                <a:solidFill>
                  <a:srgbClr val="203541"/>
                </a:solidFill>
              </a:rPr>
              <a:t>THANK YOU</a:t>
            </a:r>
          </a:p>
          <a:p>
            <a:pPr algn="ctr">
              <a:lnSpc>
                <a:spcPts val="7500"/>
              </a:lnSpc>
            </a:pPr>
            <a:r>
              <a:rPr lang="en-US" sz="8000" dirty="0">
                <a:solidFill>
                  <a:srgbClr val="007685"/>
                </a:solidFill>
                <a:latin typeface="Greycliff CF Medium" pitchFamily="2" charset="77"/>
              </a:rPr>
              <a:t>FOR JOINING US!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F8DDF57-86FA-061D-BDE7-DDF766DD0551}"/>
              </a:ext>
            </a:extLst>
          </p:cNvPr>
          <p:cNvSpPr/>
          <p:nvPr/>
        </p:nvSpPr>
        <p:spPr>
          <a:xfrm>
            <a:off x="4947978" y="3169764"/>
            <a:ext cx="2291889" cy="2291889"/>
          </a:xfrm>
          <a:prstGeom prst="roundRect">
            <a:avLst/>
          </a:prstGeom>
          <a:noFill/>
          <a:ln w="412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64F5A57A-2028-F519-FD3A-CF44B8973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739" y="3335492"/>
            <a:ext cx="1972519" cy="19580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52F565-86CB-A385-395C-B84D5E0659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05283" y="5542108"/>
            <a:ext cx="9288989" cy="10225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A21AFB-4D27-655F-9A1C-7F691EE641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05400">
            <a:off x="2482272" y="4456091"/>
            <a:ext cx="2503258" cy="9028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99E375-6710-BEFD-04E9-B90F7E012249}"/>
              </a:ext>
            </a:extLst>
          </p:cNvPr>
          <p:cNvSpPr txBox="1"/>
          <p:nvPr/>
        </p:nvSpPr>
        <p:spPr>
          <a:xfrm>
            <a:off x="1217979" y="3960876"/>
            <a:ext cx="2291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13746"/>
                </a:solidFill>
                <a:latin typeface="Avenir Next" panose="020B0503020202020204" pitchFamily="34" charset="0"/>
              </a:rPr>
              <a:t>SCAN FOR</a:t>
            </a:r>
          </a:p>
          <a:p>
            <a:pPr algn="ctr"/>
            <a:r>
              <a:rPr lang="en-US" sz="2400" b="1" dirty="0">
                <a:solidFill>
                  <a:srgbClr val="213746"/>
                </a:solidFill>
                <a:latin typeface="Avenir Next" panose="020B0503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171261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AE996E-68A2-341D-8F61-66EBF7FBF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390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DE2E5D-A55B-295A-F22F-BF06F89C1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2238C1-2294-D71D-F20F-C1552F5E805F}"/>
              </a:ext>
            </a:extLst>
          </p:cNvPr>
          <p:cNvSpPr txBox="1"/>
          <p:nvPr/>
        </p:nvSpPr>
        <p:spPr>
          <a:xfrm>
            <a:off x="1327052" y="1535955"/>
            <a:ext cx="9537896" cy="3055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203541"/>
                </a:solidFill>
                <a:latin typeface="Helvetica" pitchFamily="2" charset="0"/>
              </a:rPr>
              <a:t>GROWTH &amp; OPPORTUNITIES</a:t>
            </a:r>
          </a:p>
          <a:p>
            <a:pPr algn="ctr">
              <a:lnSpc>
                <a:spcPts val="8000"/>
              </a:lnSpc>
            </a:pPr>
            <a:r>
              <a:rPr lang="en-US" sz="4800" b="1" dirty="0">
                <a:solidFill>
                  <a:srgbClr val="007685"/>
                </a:solidFill>
                <a:latin typeface="Helvetica" pitchFamily="2" charset="0"/>
              </a:rPr>
              <a:t>November 5, 2025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7B17D2-ECDF-A8ED-3FE4-6F115D3EC39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05283" y="5192487"/>
            <a:ext cx="9288989" cy="102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60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E2DE446-D7DF-F81C-9939-DB89DB3F55DA}"/>
              </a:ext>
            </a:extLst>
          </p:cNvPr>
          <p:cNvSpPr/>
          <p:nvPr/>
        </p:nvSpPr>
        <p:spPr>
          <a:xfrm>
            <a:off x="0" y="0"/>
            <a:ext cx="4439478" cy="10776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2EE8AF3F-3958-247D-EDAE-50A46348D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478" y="0"/>
            <a:ext cx="7752522" cy="685800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9B8744EE-C7DD-B4B4-802E-EA62F159CA5E}"/>
              </a:ext>
            </a:extLst>
          </p:cNvPr>
          <p:cNvSpPr txBox="1"/>
          <p:nvPr/>
        </p:nvSpPr>
        <p:spPr>
          <a:xfrm>
            <a:off x="-2" y="5898819"/>
            <a:ext cx="2653555" cy="86500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Lubbock Co 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19.3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8C23A41E-7EAD-8DA7-9C55-84C4DF030D8B}"/>
              </a:ext>
            </a:extLst>
          </p:cNvPr>
          <p:cNvSpPr txBox="1"/>
          <p:nvPr/>
        </p:nvSpPr>
        <p:spPr>
          <a:xfrm>
            <a:off x="2415587" y="5898383"/>
            <a:ext cx="1972637" cy="86501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Texas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28.2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D326F9C-C97F-207D-4695-536683C9AF7C}"/>
              </a:ext>
            </a:extLst>
          </p:cNvPr>
          <p:cNvSpPr txBox="1"/>
          <p:nvPr/>
        </p:nvSpPr>
        <p:spPr>
          <a:xfrm>
            <a:off x="-1" y="5060573"/>
            <a:ext cx="4388225" cy="86500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2025-2050</a:t>
            </a:r>
          </a:p>
          <a:p>
            <a:pPr algn="ctr"/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Population Growth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30FFA6-1650-A277-9737-C09507F7801C}"/>
              </a:ext>
            </a:extLst>
          </p:cNvPr>
          <p:cNvSpPr/>
          <p:nvPr/>
        </p:nvSpPr>
        <p:spPr>
          <a:xfrm>
            <a:off x="214325" y="3487185"/>
            <a:ext cx="4031141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u="sng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  <a:p>
            <a:pPr algn="ctr"/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Lubbock:  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276,180</a:t>
            </a:r>
            <a:endParaRPr lang="en-US" sz="24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Lubbock County: 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332,430</a:t>
            </a:r>
            <a:endParaRPr lang="en-US" sz="24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Texas:               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31,245,372</a:t>
            </a:r>
            <a:endParaRPr lang="en-US" sz="24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9E3078-7F9E-FB7C-2FA5-CF56094DFEE8}"/>
              </a:ext>
            </a:extLst>
          </p:cNvPr>
          <p:cNvSpPr txBox="1">
            <a:spLocks/>
          </p:cNvSpPr>
          <p:nvPr/>
        </p:nvSpPr>
        <p:spPr>
          <a:xfrm>
            <a:off x="123485" y="243676"/>
            <a:ext cx="4173899" cy="5903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Helvetica" pitchFamily="2" charset="0"/>
              </a:rPr>
              <a:t>Growing Lubbock</a:t>
            </a:r>
          </a:p>
        </p:txBody>
      </p:sp>
      <p:pic>
        <p:nvPicPr>
          <p:cNvPr id="10" name="Picture 9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3055E0A3-2B4B-C464-2BB5-A57938EF11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0" y="1158807"/>
            <a:ext cx="3405290" cy="227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1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21A686-2503-6A0B-01A2-80FFB16DC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42B96BD-AF4A-E2FD-4C03-30326DDC6F16}"/>
              </a:ext>
            </a:extLst>
          </p:cNvPr>
          <p:cNvSpPr/>
          <p:nvPr/>
        </p:nvSpPr>
        <p:spPr>
          <a:xfrm>
            <a:off x="0" y="0"/>
            <a:ext cx="4439478" cy="10776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240C74C2-CBB9-24B3-321A-25E762289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478" y="0"/>
            <a:ext cx="7752522" cy="685800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2C3F2897-985E-95E8-26F9-07B1F2CB3000}"/>
              </a:ext>
            </a:extLst>
          </p:cNvPr>
          <p:cNvCxnSpPr>
            <a:cxnSpLocks/>
          </p:cNvCxnSpPr>
          <p:nvPr/>
        </p:nvCxnSpPr>
        <p:spPr>
          <a:xfrm>
            <a:off x="8046003" y="4225275"/>
            <a:ext cx="0" cy="1503172"/>
          </a:xfrm>
          <a:prstGeom prst="straightConnector1">
            <a:avLst/>
          </a:prstGeom>
          <a:ln w="1016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2073899-AC32-1C25-DE73-77EE02DFE054}"/>
              </a:ext>
            </a:extLst>
          </p:cNvPr>
          <p:cNvCxnSpPr>
            <a:cxnSpLocks/>
          </p:cNvCxnSpPr>
          <p:nvPr/>
        </p:nvCxnSpPr>
        <p:spPr>
          <a:xfrm flipH="1" flipV="1">
            <a:off x="5638800" y="2532529"/>
            <a:ext cx="1102837" cy="449820"/>
          </a:xfrm>
          <a:prstGeom prst="straightConnector1">
            <a:avLst/>
          </a:prstGeom>
          <a:ln w="1016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55740C9-FE40-D94B-0AB8-F0E5F02683F5}"/>
              </a:ext>
            </a:extLst>
          </p:cNvPr>
          <p:cNvCxnSpPr>
            <a:cxnSpLocks/>
          </p:cNvCxnSpPr>
          <p:nvPr/>
        </p:nvCxnSpPr>
        <p:spPr>
          <a:xfrm flipH="1" flipV="1">
            <a:off x="6477000" y="1976718"/>
            <a:ext cx="919061" cy="602219"/>
          </a:xfrm>
          <a:prstGeom prst="straightConnector1">
            <a:avLst/>
          </a:prstGeom>
          <a:ln w="1016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EACDD75F-D73D-FF08-216C-E8B6E9EE46EF}"/>
              </a:ext>
            </a:extLst>
          </p:cNvPr>
          <p:cNvSpPr/>
          <p:nvPr/>
        </p:nvSpPr>
        <p:spPr>
          <a:xfrm>
            <a:off x="5612084" y="5293658"/>
            <a:ext cx="2693715" cy="1240356"/>
          </a:xfrm>
          <a:prstGeom prst="ellipse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12C787E-2A95-C16F-2B4C-DDFD38D4B54D}"/>
              </a:ext>
            </a:extLst>
          </p:cNvPr>
          <p:cNvSpPr/>
          <p:nvPr/>
        </p:nvSpPr>
        <p:spPr>
          <a:xfrm>
            <a:off x="4474361" y="3213388"/>
            <a:ext cx="1527501" cy="2680905"/>
          </a:xfrm>
          <a:prstGeom prst="ellipse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81FD8826-5BC8-B8E9-7006-37BEF1652C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887" t="32545" r="26129" b="31326"/>
          <a:stretch/>
        </p:blipFill>
        <p:spPr>
          <a:xfrm>
            <a:off x="0" y="4846448"/>
            <a:ext cx="4474361" cy="1895024"/>
          </a:xfrm>
          <a:prstGeom prst="rect">
            <a:avLst/>
          </a:prstGeom>
        </p:spPr>
      </p:pic>
      <p:pic>
        <p:nvPicPr>
          <p:cNvPr id="22" name="Picture 21" descr="A black background with blue text and buildings&#10;&#10;Description automatically generated">
            <a:extLst>
              <a:ext uri="{FF2B5EF4-FFF2-40B4-BE49-F238E27FC236}">
                <a16:creationId xmlns:a16="http://schemas.microsoft.com/office/drawing/2014/main" id="{D02A46E6-9181-EEA1-C6E8-52CF74B345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322" t="31973" r="27526" b="29660"/>
          <a:stretch/>
        </p:blipFill>
        <p:spPr>
          <a:xfrm>
            <a:off x="42578" y="1095146"/>
            <a:ext cx="4431783" cy="2118242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FEB0E11-2D91-4EDA-F5FC-388E6BBBF911}"/>
              </a:ext>
            </a:extLst>
          </p:cNvPr>
          <p:cNvCxnSpPr>
            <a:cxnSpLocks/>
          </p:cNvCxnSpPr>
          <p:nvPr/>
        </p:nvCxnSpPr>
        <p:spPr>
          <a:xfrm flipH="1">
            <a:off x="6952127" y="4161865"/>
            <a:ext cx="649941" cy="1463488"/>
          </a:xfrm>
          <a:prstGeom prst="straightConnector1">
            <a:avLst/>
          </a:prstGeom>
          <a:ln w="1016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B8CAC81-1E07-F0E2-8323-8AD22709D155}"/>
              </a:ext>
            </a:extLst>
          </p:cNvPr>
          <p:cNvCxnSpPr>
            <a:cxnSpLocks/>
          </p:cNvCxnSpPr>
          <p:nvPr/>
        </p:nvCxnSpPr>
        <p:spPr>
          <a:xfrm flipH="1">
            <a:off x="6001869" y="4092850"/>
            <a:ext cx="1064558" cy="1240356"/>
          </a:xfrm>
          <a:prstGeom prst="straightConnector1">
            <a:avLst/>
          </a:prstGeom>
          <a:ln w="1016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AD59311-49E0-D7D5-D4C5-7C67D2A0AA29}"/>
              </a:ext>
            </a:extLst>
          </p:cNvPr>
          <p:cNvCxnSpPr>
            <a:cxnSpLocks/>
          </p:cNvCxnSpPr>
          <p:nvPr/>
        </p:nvCxnSpPr>
        <p:spPr>
          <a:xfrm flipH="1">
            <a:off x="5365376" y="3246430"/>
            <a:ext cx="1376261" cy="0"/>
          </a:xfrm>
          <a:prstGeom prst="straightConnector1">
            <a:avLst/>
          </a:prstGeom>
          <a:ln w="1016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4F25838-3B07-A92F-2B9D-50FB1AA58686}"/>
              </a:ext>
            </a:extLst>
          </p:cNvPr>
          <p:cNvCxnSpPr>
            <a:cxnSpLocks/>
          </p:cNvCxnSpPr>
          <p:nvPr/>
        </p:nvCxnSpPr>
        <p:spPr>
          <a:xfrm flipH="1">
            <a:off x="5441576" y="3722158"/>
            <a:ext cx="1360483" cy="370692"/>
          </a:xfrm>
          <a:prstGeom prst="straightConnector1">
            <a:avLst/>
          </a:prstGeom>
          <a:ln w="1016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8D775915-4353-2C84-040F-D04A69770EE0}"/>
              </a:ext>
            </a:extLst>
          </p:cNvPr>
          <p:cNvSpPr txBox="1">
            <a:spLocks/>
          </p:cNvSpPr>
          <p:nvPr/>
        </p:nvSpPr>
        <p:spPr>
          <a:xfrm>
            <a:off x="169223" y="297015"/>
            <a:ext cx="4101031" cy="6816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Population Patterns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BAA8CC2-30CA-3F2D-6B16-AF8C3625E2CF}"/>
              </a:ext>
            </a:extLst>
          </p:cNvPr>
          <p:cNvCxnSpPr>
            <a:cxnSpLocks/>
          </p:cNvCxnSpPr>
          <p:nvPr/>
        </p:nvCxnSpPr>
        <p:spPr>
          <a:xfrm flipV="1">
            <a:off x="8234261" y="2154267"/>
            <a:ext cx="309283" cy="378262"/>
          </a:xfrm>
          <a:prstGeom prst="straightConnector1">
            <a:avLst/>
          </a:prstGeom>
          <a:ln w="635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E706555-8904-C02E-44F7-F2A3BC479029}"/>
              </a:ext>
            </a:extLst>
          </p:cNvPr>
          <p:cNvCxnSpPr>
            <a:cxnSpLocks/>
          </p:cNvCxnSpPr>
          <p:nvPr/>
        </p:nvCxnSpPr>
        <p:spPr>
          <a:xfrm flipV="1">
            <a:off x="8728476" y="2658035"/>
            <a:ext cx="393113" cy="228600"/>
          </a:xfrm>
          <a:prstGeom prst="straightConnector1">
            <a:avLst/>
          </a:prstGeom>
          <a:ln w="635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C58AC43A-9C12-F635-89CF-674DBF77A21A}"/>
              </a:ext>
            </a:extLst>
          </p:cNvPr>
          <p:cNvSpPr/>
          <p:nvPr/>
        </p:nvSpPr>
        <p:spPr>
          <a:xfrm rot="996195">
            <a:off x="5048964" y="1315805"/>
            <a:ext cx="2360849" cy="1870179"/>
          </a:xfrm>
          <a:prstGeom prst="ellipse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90461BD-7A90-3302-33F7-73964BE96D6E}"/>
              </a:ext>
            </a:extLst>
          </p:cNvPr>
          <p:cNvSpPr/>
          <p:nvPr/>
        </p:nvSpPr>
        <p:spPr>
          <a:xfrm rot="996195">
            <a:off x="5278421" y="249998"/>
            <a:ext cx="1036738" cy="990697"/>
          </a:xfrm>
          <a:prstGeom prst="ellipse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DF345AD-FA2B-4B1F-74FD-8BFB8B4CE628}"/>
              </a:ext>
            </a:extLst>
          </p:cNvPr>
          <p:cNvSpPr/>
          <p:nvPr/>
        </p:nvSpPr>
        <p:spPr>
          <a:xfrm rot="996195">
            <a:off x="11085102" y="5699057"/>
            <a:ext cx="1021007" cy="1109865"/>
          </a:xfrm>
          <a:prstGeom prst="ellipse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F16FC6F-8112-0B48-2692-2E5164FCA128}"/>
              </a:ext>
            </a:extLst>
          </p:cNvPr>
          <p:cNvSpPr/>
          <p:nvPr/>
        </p:nvSpPr>
        <p:spPr>
          <a:xfrm rot="996195">
            <a:off x="9393475" y="3946310"/>
            <a:ext cx="426471" cy="429222"/>
          </a:xfrm>
          <a:prstGeom prst="ellipse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9306DC2-8E22-A304-0AF8-4A5C80310F31}"/>
              </a:ext>
            </a:extLst>
          </p:cNvPr>
          <p:cNvSpPr/>
          <p:nvPr/>
        </p:nvSpPr>
        <p:spPr>
          <a:xfrm rot="996195">
            <a:off x="8513297" y="5619266"/>
            <a:ext cx="806191" cy="734190"/>
          </a:xfrm>
          <a:prstGeom prst="ellipse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DB7DC2D-F24E-2A0C-D6A8-49912274F3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0" t="33552" r="17537" b="31300"/>
          <a:stretch>
            <a:fillRect/>
          </a:stretch>
        </p:blipFill>
        <p:spPr>
          <a:xfrm>
            <a:off x="23653" y="3272219"/>
            <a:ext cx="4431783" cy="140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9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4" grpId="0" animBg="1"/>
      <p:bldP spid="16" grpId="0" animBg="1"/>
      <p:bldP spid="19" grpId="0" animBg="1"/>
      <p:bldP spid="20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639F2A-C51E-964E-0D38-CD18231CA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01F475-9788-A3CE-6B4D-480BA026708D}"/>
              </a:ext>
            </a:extLst>
          </p:cNvPr>
          <p:cNvSpPr/>
          <p:nvPr/>
        </p:nvSpPr>
        <p:spPr>
          <a:xfrm>
            <a:off x="0" y="0"/>
            <a:ext cx="4439478" cy="10776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0703544F-5A7F-6E06-295C-F4390AD6D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478" y="0"/>
            <a:ext cx="7752522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ABF5AE4-0715-3089-DA9E-C2B6858106C0}"/>
              </a:ext>
            </a:extLst>
          </p:cNvPr>
          <p:cNvSpPr txBox="1">
            <a:spLocks/>
          </p:cNvSpPr>
          <p:nvPr/>
        </p:nvSpPr>
        <p:spPr>
          <a:xfrm>
            <a:off x="131576" y="269637"/>
            <a:ext cx="430790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Helvetica" pitchFamily="2" charset="0"/>
              </a:rPr>
              <a:t>I27 &amp; Hwy Growth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15E0D9-25FE-9E2F-0353-38EA7B01A1A7}"/>
              </a:ext>
            </a:extLst>
          </p:cNvPr>
          <p:cNvGrpSpPr/>
          <p:nvPr/>
        </p:nvGrpSpPr>
        <p:grpSpPr>
          <a:xfrm>
            <a:off x="8426824" y="4338918"/>
            <a:ext cx="345141" cy="2519082"/>
            <a:chOff x="8426824" y="4338918"/>
            <a:chExt cx="345141" cy="251908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0CADAA0-66FB-C354-80E3-EE21329DEE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26824" y="4338918"/>
              <a:ext cx="35858" cy="1519517"/>
            </a:xfrm>
            <a:prstGeom prst="line">
              <a:avLst/>
            </a:prstGeom>
            <a:ln w="63500" cap="rnd">
              <a:solidFill>
                <a:srgbClr val="FFFF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BA35F74-891D-8D21-127D-0B2E803AE948}"/>
                </a:ext>
              </a:extLst>
            </p:cNvPr>
            <p:cNvCxnSpPr>
              <a:cxnSpLocks/>
            </p:cNvCxnSpPr>
            <p:nvPr/>
          </p:nvCxnSpPr>
          <p:spPr>
            <a:xfrm>
              <a:off x="8426824" y="5858435"/>
              <a:ext cx="85164" cy="461683"/>
            </a:xfrm>
            <a:prstGeom prst="line">
              <a:avLst/>
            </a:prstGeom>
            <a:ln w="63500" cap="rnd">
              <a:solidFill>
                <a:srgbClr val="FFFF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8D89B89-59DC-9389-5520-3C62061ED279}"/>
                </a:ext>
              </a:extLst>
            </p:cNvPr>
            <p:cNvCxnSpPr>
              <a:cxnSpLocks/>
            </p:cNvCxnSpPr>
            <p:nvPr/>
          </p:nvCxnSpPr>
          <p:spPr>
            <a:xfrm>
              <a:off x="8511988" y="6320118"/>
              <a:ext cx="259977" cy="537882"/>
            </a:xfrm>
            <a:prstGeom prst="line">
              <a:avLst/>
            </a:prstGeom>
            <a:ln w="63500" cap="rnd">
              <a:solidFill>
                <a:srgbClr val="FFFF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956BF554-7847-2A62-8CEA-46E005B89B76}"/>
              </a:ext>
            </a:extLst>
          </p:cNvPr>
          <p:cNvSpPr/>
          <p:nvPr/>
        </p:nvSpPr>
        <p:spPr>
          <a:xfrm>
            <a:off x="8041341" y="4609687"/>
            <a:ext cx="815788" cy="2113842"/>
          </a:xfrm>
          <a:prstGeom prst="ellipse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9ED65E3-C87B-0B4E-5BCC-B6569F445E43}"/>
              </a:ext>
            </a:extLst>
          </p:cNvPr>
          <p:cNvSpPr/>
          <p:nvPr/>
        </p:nvSpPr>
        <p:spPr>
          <a:xfrm rot="16414109">
            <a:off x="9608172" y="4460104"/>
            <a:ext cx="815788" cy="2592548"/>
          </a:xfrm>
          <a:prstGeom prst="ellipse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2C519E4-FD8B-D49A-A5D4-0942C874BF16}"/>
              </a:ext>
            </a:extLst>
          </p:cNvPr>
          <p:cNvSpPr/>
          <p:nvPr/>
        </p:nvSpPr>
        <p:spPr>
          <a:xfrm rot="16414109">
            <a:off x="6109477" y="3762341"/>
            <a:ext cx="675932" cy="3484648"/>
          </a:xfrm>
          <a:prstGeom prst="ellipse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AB7D8D8-F1C3-8E2B-C8B5-DC244481E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12" y="1595200"/>
            <a:ext cx="2729537" cy="4746634"/>
          </a:xfrm>
          <a:prstGeom prst="rect">
            <a:avLst/>
          </a:prstGeom>
        </p:spPr>
      </p:pic>
      <p:pic>
        <p:nvPicPr>
          <p:cNvPr id="1026" name="Picture 2" descr="Texas Roads - I-27/US 60">
            <a:extLst>
              <a:ext uri="{FF2B5EF4-FFF2-40B4-BE49-F238E27FC236}">
                <a16:creationId xmlns:a16="http://schemas.microsoft.com/office/drawing/2014/main" id="{5544108A-23E5-A3BA-5DA3-A67E712416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" b="30973"/>
          <a:stretch>
            <a:fillRect/>
          </a:stretch>
        </p:blipFill>
        <p:spPr bwMode="auto">
          <a:xfrm>
            <a:off x="2445591" y="4132727"/>
            <a:ext cx="1924050" cy="249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8" name="Group 1057">
            <a:extLst>
              <a:ext uri="{FF2B5EF4-FFF2-40B4-BE49-F238E27FC236}">
                <a16:creationId xmlns:a16="http://schemas.microsoft.com/office/drawing/2014/main" id="{9AFEBE6C-C319-6228-AAFF-CDD8D1219D3B}"/>
              </a:ext>
            </a:extLst>
          </p:cNvPr>
          <p:cNvGrpSpPr/>
          <p:nvPr/>
        </p:nvGrpSpPr>
        <p:grpSpPr>
          <a:xfrm>
            <a:off x="4764088" y="5121275"/>
            <a:ext cx="3662736" cy="383148"/>
            <a:chOff x="4764088" y="5121275"/>
            <a:chExt cx="3662736" cy="38314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D82F98A-4C4C-BEB9-9C12-9ECD06998971}"/>
                </a:ext>
              </a:extLst>
            </p:cNvPr>
            <p:cNvCxnSpPr>
              <a:cxnSpLocks/>
            </p:cNvCxnSpPr>
            <p:nvPr/>
          </p:nvCxnSpPr>
          <p:spPr>
            <a:xfrm>
              <a:off x="4960820" y="5403571"/>
              <a:ext cx="3466004" cy="100852"/>
            </a:xfrm>
            <a:prstGeom prst="line">
              <a:avLst/>
            </a:prstGeom>
            <a:ln w="63500" cap="rnd">
              <a:solidFill>
                <a:srgbClr val="FFFF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FC1F568-DBC3-42BD-CA7C-770828DD713D}"/>
                </a:ext>
              </a:extLst>
            </p:cNvPr>
            <p:cNvCxnSpPr>
              <a:cxnSpLocks/>
            </p:cNvCxnSpPr>
            <p:nvPr/>
          </p:nvCxnSpPr>
          <p:spPr>
            <a:xfrm>
              <a:off x="4764088" y="5121275"/>
              <a:ext cx="196732" cy="282296"/>
            </a:xfrm>
            <a:prstGeom prst="line">
              <a:avLst/>
            </a:prstGeom>
            <a:ln w="63500" cap="rnd">
              <a:solidFill>
                <a:srgbClr val="FFFF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0141D1C-9DD8-8B1B-4D56-2809B1FEA43C}"/>
              </a:ext>
            </a:extLst>
          </p:cNvPr>
          <p:cNvGrpSpPr/>
          <p:nvPr/>
        </p:nvGrpSpPr>
        <p:grpSpPr>
          <a:xfrm>
            <a:off x="8444753" y="5504423"/>
            <a:ext cx="2823730" cy="354012"/>
            <a:chOff x="8444753" y="5504423"/>
            <a:chExt cx="2823730" cy="354012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F954605-B027-6BC4-BDDA-2F2930B98F46}"/>
                </a:ext>
              </a:extLst>
            </p:cNvPr>
            <p:cNvCxnSpPr>
              <a:cxnSpLocks/>
            </p:cNvCxnSpPr>
            <p:nvPr/>
          </p:nvCxnSpPr>
          <p:spPr>
            <a:xfrm>
              <a:off x="8444753" y="5504423"/>
              <a:ext cx="412376" cy="8748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7FF6412-5C82-69A8-909A-E069C4D3596D}"/>
                </a:ext>
              </a:extLst>
            </p:cNvPr>
            <p:cNvCxnSpPr>
              <a:cxnSpLocks/>
            </p:cNvCxnSpPr>
            <p:nvPr/>
          </p:nvCxnSpPr>
          <p:spPr>
            <a:xfrm>
              <a:off x="8925485" y="5551555"/>
              <a:ext cx="472515" cy="284095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8B338FF-E67A-95B8-F37D-5120E5AD62BA}"/>
                </a:ext>
              </a:extLst>
            </p:cNvPr>
            <p:cNvCxnSpPr>
              <a:cxnSpLocks/>
            </p:cNvCxnSpPr>
            <p:nvPr/>
          </p:nvCxnSpPr>
          <p:spPr>
            <a:xfrm>
              <a:off x="9478039" y="5835650"/>
              <a:ext cx="1555086" cy="22785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02A061C-0574-1483-662E-7BC3570F0B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04550" y="5784850"/>
              <a:ext cx="213504" cy="73585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F7E36DD-CF6C-CB18-70B2-EBF3A17EE0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28463" y="5693602"/>
              <a:ext cx="40020" cy="52086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6D47A7AE-55CA-841D-7F9F-2E2E1E902460}"/>
              </a:ext>
            </a:extLst>
          </p:cNvPr>
          <p:cNvGrpSpPr/>
          <p:nvPr/>
        </p:nvGrpSpPr>
        <p:grpSpPr>
          <a:xfrm>
            <a:off x="4594119" y="1525823"/>
            <a:ext cx="2023602" cy="3626867"/>
            <a:chOff x="4594119" y="1525823"/>
            <a:chExt cx="2023602" cy="362686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4796AFF-6CDE-16FA-D9FC-BAF7A95BF556}"/>
                </a:ext>
              </a:extLst>
            </p:cNvPr>
            <p:cNvCxnSpPr>
              <a:cxnSpLocks/>
            </p:cNvCxnSpPr>
            <p:nvPr/>
          </p:nvCxnSpPr>
          <p:spPr>
            <a:xfrm>
              <a:off x="4594119" y="4816475"/>
              <a:ext cx="183564" cy="336215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8B8A880-2AED-D0C2-5464-67B8D2CBD1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94119" y="4540250"/>
              <a:ext cx="112351" cy="244475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84461F-F3F6-6821-1B3D-167C4F695F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46279" y="4225925"/>
              <a:ext cx="362296" cy="290458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52F5712-E664-04DD-FD17-169FD97202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33629" y="3209925"/>
              <a:ext cx="25746" cy="940522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FB8FAD1-4CF1-BDEB-CF71-E54A5D7EBB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46502" y="2981354"/>
              <a:ext cx="220197" cy="190554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5" name="Straight Connector 1024">
              <a:extLst>
                <a:ext uri="{FF2B5EF4-FFF2-40B4-BE49-F238E27FC236}">
                  <a16:creationId xmlns:a16="http://schemas.microsoft.com/office/drawing/2014/main" id="{25521324-53FE-CCA4-9819-9CB44A834A7B}"/>
                </a:ext>
              </a:extLst>
            </p:cNvPr>
            <p:cNvCxnSpPr>
              <a:cxnSpLocks/>
            </p:cNvCxnSpPr>
            <p:nvPr/>
          </p:nvCxnSpPr>
          <p:spPr>
            <a:xfrm>
              <a:off x="5366699" y="2744929"/>
              <a:ext cx="0" cy="153929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8" name="Straight Connector 1027">
              <a:extLst>
                <a:ext uri="{FF2B5EF4-FFF2-40B4-BE49-F238E27FC236}">
                  <a16:creationId xmlns:a16="http://schemas.microsoft.com/office/drawing/2014/main" id="{E2F741E6-4790-477E-C367-6816EFC40C5D}"/>
                </a:ext>
              </a:extLst>
            </p:cNvPr>
            <p:cNvCxnSpPr>
              <a:cxnSpLocks/>
            </p:cNvCxnSpPr>
            <p:nvPr/>
          </p:nvCxnSpPr>
          <p:spPr>
            <a:xfrm>
              <a:off x="5197475" y="2521022"/>
              <a:ext cx="169224" cy="211268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1" name="Straight Connector 1030">
              <a:extLst>
                <a:ext uri="{FF2B5EF4-FFF2-40B4-BE49-F238E27FC236}">
                  <a16:creationId xmlns:a16="http://schemas.microsoft.com/office/drawing/2014/main" id="{3E5EAF39-E278-1A47-2ED9-C10651DFDD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7475" y="1704975"/>
              <a:ext cx="31750" cy="816047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4" name="Straight Connector 1033">
              <a:extLst>
                <a:ext uri="{FF2B5EF4-FFF2-40B4-BE49-F238E27FC236}">
                  <a16:creationId xmlns:a16="http://schemas.microsoft.com/office/drawing/2014/main" id="{D415AA90-766A-3FAA-EADD-CD81B86136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56600" y="1525823"/>
              <a:ext cx="150338" cy="103777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6" name="Straight Connector 1035">
              <a:extLst>
                <a:ext uri="{FF2B5EF4-FFF2-40B4-BE49-F238E27FC236}">
                  <a16:creationId xmlns:a16="http://schemas.microsoft.com/office/drawing/2014/main" id="{B60CFCB4-3601-80FD-3EA6-9D7976FEAF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97774" y="1525823"/>
              <a:ext cx="268026" cy="0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9" name="Straight Connector 1038">
              <a:extLst>
                <a:ext uri="{FF2B5EF4-FFF2-40B4-BE49-F238E27FC236}">
                  <a16:creationId xmlns:a16="http://schemas.microsoft.com/office/drawing/2014/main" id="{EE802F56-00B9-8DE0-29A8-D74459BBFCA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27974" y="1595200"/>
              <a:ext cx="141026" cy="68500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1" name="Straight Connector 1040">
              <a:extLst>
                <a:ext uri="{FF2B5EF4-FFF2-40B4-BE49-F238E27FC236}">
                  <a16:creationId xmlns:a16="http://schemas.microsoft.com/office/drawing/2014/main" id="{D1629BFE-DC95-9F68-38A2-6C8D105925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50247" y="1629450"/>
              <a:ext cx="567474" cy="34250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53" name="Picture 1052">
            <a:extLst>
              <a:ext uri="{FF2B5EF4-FFF2-40B4-BE49-F238E27FC236}">
                <a16:creationId xmlns:a16="http://schemas.microsoft.com/office/drawing/2014/main" id="{9DD9F6C3-282F-323B-F5FC-138C35357F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4923" y="1400449"/>
            <a:ext cx="2296123" cy="2340999"/>
          </a:xfrm>
          <a:prstGeom prst="rect">
            <a:avLst/>
          </a:prstGeom>
        </p:spPr>
      </p:pic>
      <p:sp>
        <p:nvSpPr>
          <p:cNvPr id="1054" name="Oval 1053">
            <a:extLst>
              <a:ext uri="{FF2B5EF4-FFF2-40B4-BE49-F238E27FC236}">
                <a16:creationId xmlns:a16="http://schemas.microsoft.com/office/drawing/2014/main" id="{617A704C-C403-03EA-FFB2-B03CD8AF68D1}"/>
              </a:ext>
            </a:extLst>
          </p:cNvPr>
          <p:cNvSpPr/>
          <p:nvPr/>
        </p:nvSpPr>
        <p:spPr>
          <a:xfrm rot="19194305">
            <a:off x="4446447" y="4462277"/>
            <a:ext cx="942368" cy="860127"/>
          </a:xfrm>
          <a:prstGeom prst="ellipse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5" name="Oval 1054">
            <a:extLst>
              <a:ext uri="{FF2B5EF4-FFF2-40B4-BE49-F238E27FC236}">
                <a16:creationId xmlns:a16="http://schemas.microsoft.com/office/drawing/2014/main" id="{C186E5DA-7F1E-B2BD-F88E-1C014C7D6460}"/>
              </a:ext>
            </a:extLst>
          </p:cNvPr>
          <p:cNvSpPr/>
          <p:nvPr/>
        </p:nvSpPr>
        <p:spPr>
          <a:xfrm rot="19194305">
            <a:off x="4446446" y="3979409"/>
            <a:ext cx="942368" cy="860127"/>
          </a:xfrm>
          <a:prstGeom prst="ellipse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6" name="Oval 1055">
            <a:extLst>
              <a:ext uri="{FF2B5EF4-FFF2-40B4-BE49-F238E27FC236}">
                <a16:creationId xmlns:a16="http://schemas.microsoft.com/office/drawing/2014/main" id="{92962CE6-7DC2-68F7-824A-94748A6CF8AD}"/>
              </a:ext>
            </a:extLst>
          </p:cNvPr>
          <p:cNvSpPr/>
          <p:nvPr/>
        </p:nvSpPr>
        <p:spPr>
          <a:xfrm rot="16200000">
            <a:off x="3633085" y="2280552"/>
            <a:ext cx="3066730" cy="860127"/>
          </a:xfrm>
          <a:prstGeom prst="ellipse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7" name="Oval 1056">
            <a:extLst>
              <a:ext uri="{FF2B5EF4-FFF2-40B4-BE49-F238E27FC236}">
                <a16:creationId xmlns:a16="http://schemas.microsoft.com/office/drawing/2014/main" id="{B8BB7BB1-56EB-27E2-BA3D-DF347B87112B}"/>
              </a:ext>
            </a:extLst>
          </p:cNvPr>
          <p:cNvSpPr/>
          <p:nvPr/>
        </p:nvSpPr>
        <p:spPr>
          <a:xfrm rot="16414109">
            <a:off x="5574962" y="485658"/>
            <a:ext cx="675932" cy="2108149"/>
          </a:xfrm>
          <a:prstGeom prst="ellipse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9" name="Oval 1058">
            <a:extLst>
              <a:ext uri="{FF2B5EF4-FFF2-40B4-BE49-F238E27FC236}">
                <a16:creationId xmlns:a16="http://schemas.microsoft.com/office/drawing/2014/main" id="{0F7C6214-7030-FD63-9AFA-55B280202928}"/>
              </a:ext>
            </a:extLst>
          </p:cNvPr>
          <p:cNvSpPr/>
          <p:nvPr/>
        </p:nvSpPr>
        <p:spPr>
          <a:xfrm rot="18143936">
            <a:off x="10296126" y="3724514"/>
            <a:ext cx="815788" cy="3118125"/>
          </a:xfrm>
          <a:prstGeom prst="ellipse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0" name="Oval 1059">
            <a:extLst>
              <a:ext uri="{FF2B5EF4-FFF2-40B4-BE49-F238E27FC236}">
                <a16:creationId xmlns:a16="http://schemas.microsoft.com/office/drawing/2014/main" id="{F30117F8-CA9D-11BD-7BE9-3C6A266B98BA}"/>
              </a:ext>
            </a:extLst>
          </p:cNvPr>
          <p:cNvSpPr/>
          <p:nvPr/>
        </p:nvSpPr>
        <p:spPr>
          <a:xfrm rot="14069442">
            <a:off x="10020518" y="745858"/>
            <a:ext cx="815788" cy="2636458"/>
          </a:xfrm>
          <a:prstGeom prst="ellipse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1" name="Oval 1060">
            <a:extLst>
              <a:ext uri="{FF2B5EF4-FFF2-40B4-BE49-F238E27FC236}">
                <a16:creationId xmlns:a16="http://schemas.microsoft.com/office/drawing/2014/main" id="{1E27159F-7178-B399-1AC7-85C546F17AD3}"/>
              </a:ext>
            </a:extLst>
          </p:cNvPr>
          <p:cNvSpPr/>
          <p:nvPr/>
        </p:nvSpPr>
        <p:spPr>
          <a:xfrm rot="18662876">
            <a:off x="5662183" y="-300894"/>
            <a:ext cx="815788" cy="2636458"/>
          </a:xfrm>
          <a:prstGeom prst="ellipse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2" name="Oval 1061">
            <a:extLst>
              <a:ext uri="{FF2B5EF4-FFF2-40B4-BE49-F238E27FC236}">
                <a16:creationId xmlns:a16="http://schemas.microsoft.com/office/drawing/2014/main" id="{0C30BDE3-7318-6269-A73F-7FB6EA7885C9}"/>
              </a:ext>
            </a:extLst>
          </p:cNvPr>
          <p:cNvSpPr/>
          <p:nvPr/>
        </p:nvSpPr>
        <p:spPr>
          <a:xfrm>
            <a:off x="8523982" y="85365"/>
            <a:ext cx="343203" cy="2183770"/>
          </a:xfrm>
          <a:prstGeom prst="ellipse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1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2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054" grpId="0" animBg="1"/>
      <p:bldP spid="1055" grpId="0" animBg="1"/>
      <p:bldP spid="1056" grpId="0" animBg="1"/>
      <p:bldP spid="1057" grpId="0" animBg="1"/>
      <p:bldP spid="1059" grpId="0" animBg="1"/>
      <p:bldP spid="1060" grpId="0" animBg="1"/>
      <p:bldP spid="1061" grpId="0" animBg="1"/>
      <p:bldP spid="106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076D5A-F9B2-DC6A-7DB4-311F4E574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671FC0-2B9D-2FA3-5EEB-CE8852C1368F}"/>
              </a:ext>
            </a:extLst>
          </p:cNvPr>
          <p:cNvSpPr/>
          <p:nvPr/>
        </p:nvSpPr>
        <p:spPr>
          <a:xfrm>
            <a:off x="0" y="0"/>
            <a:ext cx="4439478" cy="10776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4EF0A4C0-0576-2278-6D80-25C8F98FF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478" y="0"/>
            <a:ext cx="7752522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C2D9098-0761-7FE9-E6A4-E1A2DAE9038F}"/>
                  </a:ext>
                </a:extLst>
              </p14:cNvPr>
              <p14:cNvContentPartPr/>
              <p14:nvPr/>
            </p14:nvContentPartPr>
            <p14:xfrm>
              <a:off x="4579293" y="5366820"/>
              <a:ext cx="11968" cy="11968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C2D9098-0761-7FE9-E6A4-E1A2DAE9038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80893" y="4768420"/>
                <a:ext cx="1196800" cy="119680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EE0657B1-4C3C-F7B3-B93C-9C1CC89E35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2824" y="-22410"/>
            <a:ext cx="7076395" cy="62748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023DA3-AEDE-8C00-6E3A-6111F3AEB4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9478" y="1717190"/>
            <a:ext cx="2343818" cy="360253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2E50AB1-A130-7C9B-3826-060B9B3B9847}"/>
              </a:ext>
            </a:extLst>
          </p:cNvPr>
          <p:cNvSpPr/>
          <p:nvPr/>
        </p:nvSpPr>
        <p:spPr>
          <a:xfrm>
            <a:off x="8615082" y="3460375"/>
            <a:ext cx="788894" cy="824753"/>
          </a:xfrm>
          <a:prstGeom prst="ellipse">
            <a:avLst/>
          </a:prstGeom>
          <a:noFill/>
          <a:ln w="635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431E3C6-7FA6-8371-13CE-DFE861185BD9}"/>
              </a:ext>
            </a:extLst>
          </p:cNvPr>
          <p:cNvSpPr txBox="1">
            <a:spLocks/>
          </p:cNvSpPr>
          <p:nvPr/>
        </p:nvSpPr>
        <p:spPr>
          <a:xfrm>
            <a:off x="131576" y="269637"/>
            <a:ext cx="430790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Helvetica" pitchFamily="2" charset="0"/>
              </a:rPr>
              <a:t>Rail Opportunities</a:t>
            </a:r>
          </a:p>
        </p:txBody>
      </p:sp>
      <p:pic>
        <p:nvPicPr>
          <p:cNvPr id="2050" name="Picture 2" descr="Home - Watco">
            <a:extLst>
              <a:ext uri="{FF2B5EF4-FFF2-40B4-BE49-F238E27FC236}">
                <a16:creationId xmlns:a16="http://schemas.microsoft.com/office/drawing/2014/main" id="{F20F3F3A-2085-01E0-631D-EE254A3F5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53" y="5813814"/>
            <a:ext cx="2680354" cy="88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CDE0672-88EB-CD0C-6280-E7EB964AF979}"/>
              </a:ext>
            </a:extLst>
          </p:cNvPr>
          <p:cNvGrpSpPr/>
          <p:nvPr/>
        </p:nvGrpSpPr>
        <p:grpSpPr>
          <a:xfrm>
            <a:off x="499431" y="4043083"/>
            <a:ext cx="3377805" cy="1885920"/>
            <a:chOff x="275313" y="3688393"/>
            <a:chExt cx="3815063" cy="22316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00313E1-5EA0-21B3-790F-F58BCBC5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5313" y="3688393"/>
              <a:ext cx="2298960" cy="2090886"/>
            </a:xfrm>
            <a:prstGeom prst="rect">
              <a:avLst/>
            </a:prstGeom>
          </p:spPr>
        </p:pic>
        <p:pic>
          <p:nvPicPr>
            <p:cNvPr id="1026" name="Picture 2" descr="PYCO Industries Cottonseed Cooperative ...">
              <a:extLst>
                <a:ext uri="{FF2B5EF4-FFF2-40B4-BE49-F238E27FC236}">
                  <a16:creationId xmlns:a16="http://schemas.microsoft.com/office/drawing/2014/main" id="{FCF907CE-98DA-1061-66C2-451BF5732F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3523" y="4992112"/>
              <a:ext cx="1826853" cy="927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BNSF Railway">
            <a:extLst>
              <a:ext uri="{FF2B5EF4-FFF2-40B4-BE49-F238E27FC236}">
                <a16:creationId xmlns:a16="http://schemas.microsoft.com/office/drawing/2014/main" id="{E0A4873C-3929-C08A-7C4B-9E2B3E1FE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10" y="3302675"/>
            <a:ext cx="29527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7C8028A-A13A-D58B-A033-B824B00D27B6}"/>
              </a:ext>
            </a:extLst>
          </p:cNvPr>
          <p:cNvSpPr/>
          <p:nvPr/>
        </p:nvSpPr>
        <p:spPr>
          <a:xfrm>
            <a:off x="8205193" y="645459"/>
            <a:ext cx="542187" cy="488990"/>
          </a:xfrm>
          <a:prstGeom prst="ellipse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C375015-0507-F897-C6F3-4E0AE9866C36}"/>
              </a:ext>
            </a:extLst>
          </p:cNvPr>
          <p:cNvSpPr/>
          <p:nvPr/>
        </p:nvSpPr>
        <p:spPr>
          <a:xfrm>
            <a:off x="8829653" y="75786"/>
            <a:ext cx="901797" cy="713107"/>
          </a:xfrm>
          <a:prstGeom prst="ellipse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B5B2156-BFAF-9E4D-3FA6-03975AA77935}"/>
              </a:ext>
            </a:extLst>
          </p:cNvPr>
          <p:cNvSpPr/>
          <p:nvPr/>
        </p:nvSpPr>
        <p:spPr>
          <a:xfrm rot="1881740">
            <a:off x="10446512" y="5111632"/>
            <a:ext cx="1530523" cy="369830"/>
          </a:xfrm>
          <a:prstGeom prst="ellipse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0F93DA0-2F9C-A9A7-6AFB-44B2C6209502}"/>
              </a:ext>
            </a:extLst>
          </p:cNvPr>
          <p:cNvSpPr/>
          <p:nvPr/>
        </p:nvSpPr>
        <p:spPr>
          <a:xfrm>
            <a:off x="8709997" y="3969425"/>
            <a:ext cx="483018" cy="279843"/>
          </a:xfrm>
          <a:prstGeom prst="ellipse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5713FBD-E49A-712F-4742-B52E3F2A2271}"/>
              </a:ext>
            </a:extLst>
          </p:cNvPr>
          <p:cNvSpPr/>
          <p:nvPr/>
        </p:nvSpPr>
        <p:spPr>
          <a:xfrm rot="19736416">
            <a:off x="4632218" y="4613894"/>
            <a:ext cx="483018" cy="279843"/>
          </a:xfrm>
          <a:prstGeom prst="ellipse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F9A04E3-A917-9D99-6AB7-BE9D7C97D51F}"/>
              </a:ext>
            </a:extLst>
          </p:cNvPr>
          <p:cNvSpPr/>
          <p:nvPr/>
        </p:nvSpPr>
        <p:spPr>
          <a:xfrm rot="532443">
            <a:off x="4469859" y="2815257"/>
            <a:ext cx="619475" cy="569370"/>
          </a:xfrm>
          <a:prstGeom prst="ellipse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train on the tracks&#10;&#10;AI-generated content may be incorrect.">
            <a:extLst>
              <a:ext uri="{FF2B5EF4-FFF2-40B4-BE49-F238E27FC236}">
                <a16:creationId xmlns:a16="http://schemas.microsoft.com/office/drawing/2014/main" id="{8A323854-D4C5-DB2A-38A8-DCF18B865D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61" b="9969"/>
          <a:stretch>
            <a:fillRect/>
          </a:stretch>
        </p:blipFill>
        <p:spPr>
          <a:xfrm>
            <a:off x="620998" y="1134449"/>
            <a:ext cx="3342449" cy="211231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5F8C29F3-2EFF-4973-0B26-8FE487BA398B}"/>
              </a:ext>
            </a:extLst>
          </p:cNvPr>
          <p:cNvSpPr/>
          <p:nvPr/>
        </p:nvSpPr>
        <p:spPr>
          <a:xfrm rot="2138749">
            <a:off x="5299934" y="102304"/>
            <a:ext cx="484263" cy="287883"/>
          </a:xfrm>
          <a:prstGeom prst="ellipse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1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5" grpId="0" animBg="1"/>
      <p:bldP spid="16" grpId="0" animBg="1"/>
      <p:bldP spid="18" grpId="0" animBg="1"/>
      <p:bldP spid="19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D60C31-DCC1-5268-9FAF-D67307B59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3E79873-0494-30FB-2810-DC1B778194ED}"/>
              </a:ext>
            </a:extLst>
          </p:cNvPr>
          <p:cNvSpPr/>
          <p:nvPr/>
        </p:nvSpPr>
        <p:spPr>
          <a:xfrm>
            <a:off x="0" y="0"/>
            <a:ext cx="4439478" cy="10776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F29DC446-C262-1E99-C6EF-3203C0B14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478" y="0"/>
            <a:ext cx="775252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23E3B0-9960-94C8-B57A-F82C353FE538}"/>
              </a:ext>
            </a:extLst>
          </p:cNvPr>
          <p:cNvSpPr txBox="1"/>
          <p:nvPr/>
        </p:nvSpPr>
        <p:spPr>
          <a:xfrm>
            <a:off x="892981" y="325669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56% of  Exports</a:t>
            </a:r>
            <a:endParaRPr lang="en-US"/>
          </a:p>
        </p:txBody>
      </p:sp>
      <p:pic>
        <p:nvPicPr>
          <p:cNvPr id="5" name="Picture 2" descr="Renewable Energy Zone Transmission: Lessons fromTexas CREZ to Maximize  Economic Value and Social Acceptance | by Jeffrey Clark | Medium">
            <a:extLst>
              <a:ext uri="{FF2B5EF4-FFF2-40B4-BE49-F238E27FC236}">
                <a16:creationId xmlns:a16="http://schemas.microsoft.com/office/drawing/2014/main" id="{EF2F1A71-508F-EF23-6AD5-77F2950A04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" t="1216" r="10477" b="2382"/>
          <a:stretch>
            <a:fillRect/>
          </a:stretch>
        </p:blipFill>
        <p:spPr bwMode="auto">
          <a:xfrm>
            <a:off x="188261" y="1685355"/>
            <a:ext cx="397677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c 5">
            <a:extLst>
              <a:ext uri="{FF2B5EF4-FFF2-40B4-BE49-F238E27FC236}">
                <a16:creationId xmlns:a16="http://schemas.microsoft.com/office/drawing/2014/main" id="{BB57174C-61D2-A86C-570B-87B75D1F4CED}"/>
              </a:ext>
            </a:extLst>
          </p:cNvPr>
          <p:cNvSpPr/>
          <p:nvPr/>
        </p:nvSpPr>
        <p:spPr>
          <a:xfrm rot="14546428">
            <a:off x="1768301" y="2512075"/>
            <a:ext cx="985570" cy="767883"/>
          </a:xfrm>
          <a:prstGeom prst="arc">
            <a:avLst/>
          </a:prstGeom>
          <a:ln w="6032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B7CE0A01-1BD0-8B3C-C4BA-280BCAD50C01}"/>
              </a:ext>
            </a:extLst>
          </p:cNvPr>
          <p:cNvSpPr/>
          <p:nvPr/>
        </p:nvSpPr>
        <p:spPr>
          <a:xfrm>
            <a:off x="2397335" y="2568381"/>
            <a:ext cx="1865452" cy="1780534"/>
          </a:xfrm>
          <a:prstGeom prst="triangl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EEF29D2-8CD9-5790-E95F-372FC450CBE2}"/>
              </a:ext>
            </a:extLst>
          </p:cNvPr>
          <p:cNvGrpSpPr/>
          <p:nvPr/>
        </p:nvGrpSpPr>
        <p:grpSpPr>
          <a:xfrm>
            <a:off x="2182833" y="2581826"/>
            <a:ext cx="759609" cy="1416794"/>
            <a:chOff x="2294892" y="4325471"/>
            <a:chExt cx="759609" cy="141679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7555414-2391-A2FD-FD6B-DD26F98F8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94892" y="4325471"/>
              <a:ext cx="758302" cy="141679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6" name="Picture 2" descr="Download Free No power Icons in PNG &amp; SVG">
              <a:extLst>
                <a:ext uri="{FF2B5EF4-FFF2-40B4-BE49-F238E27FC236}">
                  <a16:creationId xmlns:a16="http://schemas.microsoft.com/office/drawing/2014/main" id="{792BDA2E-1366-22E1-3D57-E5CAF74646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8534" y="4413694"/>
              <a:ext cx="225967" cy="225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Download Free No power Icons in PNG &amp; SVG">
              <a:extLst>
                <a:ext uri="{FF2B5EF4-FFF2-40B4-BE49-F238E27FC236}">
                  <a16:creationId xmlns:a16="http://schemas.microsoft.com/office/drawing/2014/main" id="{B01B72D5-CF8C-9449-5BF7-30E9ED6D6B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8207" y="4772281"/>
              <a:ext cx="225967" cy="225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Download Free No power Icons in PNG &amp; SVG">
              <a:extLst>
                <a:ext uri="{FF2B5EF4-FFF2-40B4-BE49-F238E27FC236}">
                  <a16:creationId xmlns:a16="http://schemas.microsoft.com/office/drawing/2014/main" id="{283CF322-889D-1A72-D6E2-EF252A48D3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9940" y="5077084"/>
              <a:ext cx="225967" cy="225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Download Free No power Icons in PNG &amp; SVG">
              <a:extLst>
                <a:ext uri="{FF2B5EF4-FFF2-40B4-BE49-F238E27FC236}">
                  <a16:creationId xmlns:a16="http://schemas.microsoft.com/office/drawing/2014/main" id="{CD39F1DB-3287-50B4-A88F-A50713E7F1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9613" y="5435671"/>
              <a:ext cx="225967" cy="225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3AF9AD34-9AAC-DC1A-DA6A-037FF9FB2B0B}"/>
              </a:ext>
            </a:extLst>
          </p:cNvPr>
          <p:cNvSpPr txBox="1">
            <a:spLocks/>
          </p:cNvSpPr>
          <p:nvPr/>
        </p:nvSpPr>
        <p:spPr>
          <a:xfrm>
            <a:off x="131576" y="269638"/>
            <a:ext cx="3809053" cy="7055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Helvetica" pitchFamily="2" charset="0"/>
              </a:rPr>
              <a:t>Providing Power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577722-38CB-81A8-72B5-0C77F9C88E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2240" y="0"/>
            <a:ext cx="1461847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EBDA7E-3819-7C47-17E2-662F8E09E6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5195" y="0"/>
            <a:ext cx="379584" cy="2184400"/>
          </a:xfrm>
          <a:prstGeom prst="rect">
            <a:avLst/>
          </a:prstGeom>
        </p:spPr>
      </p:pic>
      <p:pic>
        <p:nvPicPr>
          <p:cNvPr id="16" name="Picture 15" descr="An aerial view of a factory&#10;&#10;AI-generated content may be incorrect.">
            <a:extLst>
              <a:ext uri="{FF2B5EF4-FFF2-40B4-BE49-F238E27FC236}">
                <a16:creationId xmlns:a16="http://schemas.microsoft.com/office/drawing/2014/main" id="{020B5E6D-8E59-F8FF-A185-5A97494B44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0" y="4606002"/>
            <a:ext cx="4106892" cy="187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1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D9BDCC-4D4C-25C2-3CF4-88BBA0C1B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C84681-DB9D-8928-698C-F4D71BE2B5F3}"/>
              </a:ext>
            </a:extLst>
          </p:cNvPr>
          <p:cNvSpPr/>
          <p:nvPr/>
        </p:nvSpPr>
        <p:spPr>
          <a:xfrm>
            <a:off x="0" y="-1"/>
            <a:ext cx="4439478" cy="132556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CC7839A0-CE01-4B80-8694-0E70211CD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478" y="0"/>
            <a:ext cx="7752522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3BA9F81-AD67-A5EB-CAC2-1785344BDF61}"/>
              </a:ext>
            </a:extLst>
          </p:cNvPr>
          <p:cNvSpPr txBox="1">
            <a:spLocks/>
          </p:cNvSpPr>
          <p:nvPr/>
        </p:nvSpPr>
        <p:spPr>
          <a:xfrm>
            <a:off x="148610" y="159124"/>
            <a:ext cx="430790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Helvetica" pitchFamily="2" charset="0"/>
              </a:rPr>
              <a:t>Development Awareness</a:t>
            </a:r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09611BB1-F998-7ED9-0188-8F225F1D1D68}"/>
              </a:ext>
            </a:extLst>
          </p:cNvPr>
          <p:cNvSpPr/>
          <p:nvPr/>
        </p:nvSpPr>
        <p:spPr>
          <a:xfrm rot="16200000">
            <a:off x="9614648" y="1125070"/>
            <a:ext cx="412377" cy="672351"/>
          </a:xfrm>
          <a:prstGeom prst="trapezoid">
            <a:avLst/>
          </a:prstGeom>
          <a:pattFill prst="narHorz">
            <a:fgClr>
              <a:srgbClr val="CC0000"/>
            </a:fgClr>
            <a:bgClr>
              <a:schemeClr val="bg1"/>
            </a:bgClr>
          </a:pattFill>
          <a:ln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apezoid 5">
            <a:extLst>
              <a:ext uri="{FF2B5EF4-FFF2-40B4-BE49-F238E27FC236}">
                <a16:creationId xmlns:a16="http://schemas.microsoft.com/office/drawing/2014/main" id="{40B96F98-35B0-871C-627D-20D698D55B30}"/>
              </a:ext>
            </a:extLst>
          </p:cNvPr>
          <p:cNvSpPr/>
          <p:nvPr/>
        </p:nvSpPr>
        <p:spPr>
          <a:xfrm rot="5400000">
            <a:off x="8344385" y="1265262"/>
            <a:ext cx="309283" cy="350596"/>
          </a:xfrm>
          <a:prstGeom prst="trapezoid">
            <a:avLst/>
          </a:prstGeom>
          <a:pattFill prst="narHorz">
            <a:fgClr>
              <a:srgbClr val="CC0000"/>
            </a:fgClr>
            <a:bgClr>
              <a:schemeClr val="bg1"/>
            </a:bgClr>
          </a:pattFill>
          <a:ln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E38F61BA-6D06-F3C8-1AA4-AF52098D41BD}"/>
              </a:ext>
            </a:extLst>
          </p:cNvPr>
          <p:cNvSpPr/>
          <p:nvPr/>
        </p:nvSpPr>
        <p:spPr>
          <a:xfrm rot="10800000">
            <a:off x="8660879" y="260067"/>
            <a:ext cx="412377" cy="672351"/>
          </a:xfrm>
          <a:prstGeom prst="trapezoid">
            <a:avLst/>
          </a:prstGeom>
          <a:pattFill prst="narHorz">
            <a:fgClr>
              <a:srgbClr val="CC0000"/>
            </a:fgClr>
            <a:bgClr>
              <a:schemeClr val="bg1"/>
            </a:bgClr>
          </a:pattFill>
          <a:ln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apezoid 7">
            <a:extLst>
              <a:ext uri="{FF2B5EF4-FFF2-40B4-BE49-F238E27FC236}">
                <a16:creationId xmlns:a16="http://schemas.microsoft.com/office/drawing/2014/main" id="{4297C4BA-52BE-B9D4-4424-7E2F594926A1}"/>
              </a:ext>
            </a:extLst>
          </p:cNvPr>
          <p:cNvSpPr/>
          <p:nvPr/>
        </p:nvSpPr>
        <p:spPr>
          <a:xfrm>
            <a:off x="8639438" y="1754325"/>
            <a:ext cx="412377" cy="672351"/>
          </a:xfrm>
          <a:prstGeom prst="trapezoid">
            <a:avLst/>
          </a:prstGeom>
          <a:pattFill prst="narHorz">
            <a:fgClr>
              <a:srgbClr val="CC0000"/>
            </a:fgClr>
            <a:bgClr>
              <a:schemeClr val="bg1"/>
            </a:bgClr>
          </a:pattFill>
          <a:ln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apezoid 8">
            <a:extLst>
              <a:ext uri="{FF2B5EF4-FFF2-40B4-BE49-F238E27FC236}">
                <a16:creationId xmlns:a16="http://schemas.microsoft.com/office/drawing/2014/main" id="{E6609F7F-23B6-E6A1-D9EF-DFD2AB5B5DE4}"/>
              </a:ext>
            </a:extLst>
          </p:cNvPr>
          <p:cNvSpPr/>
          <p:nvPr/>
        </p:nvSpPr>
        <p:spPr>
          <a:xfrm rot="10800000">
            <a:off x="8878760" y="4885764"/>
            <a:ext cx="173055" cy="275636"/>
          </a:xfrm>
          <a:prstGeom prst="trapezoid">
            <a:avLst/>
          </a:prstGeom>
          <a:pattFill prst="narHorz">
            <a:fgClr>
              <a:srgbClr val="CC0000"/>
            </a:fgClr>
            <a:bgClr>
              <a:schemeClr val="bg1"/>
            </a:bgClr>
          </a:pattFill>
          <a:ln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apezoid 9">
            <a:extLst>
              <a:ext uri="{FF2B5EF4-FFF2-40B4-BE49-F238E27FC236}">
                <a16:creationId xmlns:a16="http://schemas.microsoft.com/office/drawing/2014/main" id="{08A94A3A-4363-E130-B459-CF7874DA8B8C}"/>
              </a:ext>
            </a:extLst>
          </p:cNvPr>
          <p:cNvSpPr/>
          <p:nvPr/>
        </p:nvSpPr>
        <p:spPr>
          <a:xfrm>
            <a:off x="8877791" y="5549153"/>
            <a:ext cx="173055" cy="275636"/>
          </a:xfrm>
          <a:prstGeom prst="trapezoid">
            <a:avLst/>
          </a:prstGeom>
          <a:pattFill prst="narHorz">
            <a:fgClr>
              <a:srgbClr val="CC0000"/>
            </a:fgClr>
            <a:bgClr>
              <a:schemeClr val="bg1"/>
            </a:bgClr>
          </a:pattFill>
          <a:ln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apezoid 10">
            <a:extLst>
              <a:ext uri="{FF2B5EF4-FFF2-40B4-BE49-F238E27FC236}">
                <a16:creationId xmlns:a16="http://schemas.microsoft.com/office/drawing/2014/main" id="{D7478DD2-567D-0316-9F25-F64E50C56D30}"/>
              </a:ext>
            </a:extLst>
          </p:cNvPr>
          <p:cNvSpPr/>
          <p:nvPr/>
        </p:nvSpPr>
        <p:spPr>
          <a:xfrm>
            <a:off x="4697127" y="3164895"/>
            <a:ext cx="308197" cy="459017"/>
          </a:xfrm>
          <a:prstGeom prst="trapezoid">
            <a:avLst/>
          </a:prstGeom>
          <a:pattFill prst="narHorz">
            <a:fgClr>
              <a:srgbClr val="CC0000"/>
            </a:fgClr>
            <a:bgClr>
              <a:schemeClr val="bg1"/>
            </a:bgClr>
          </a:pattFill>
          <a:ln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apezoid 11">
            <a:extLst>
              <a:ext uri="{FF2B5EF4-FFF2-40B4-BE49-F238E27FC236}">
                <a16:creationId xmlns:a16="http://schemas.microsoft.com/office/drawing/2014/main" id="{EFFA7576-600D-9FF5-6E2E-1BEC109FD193}"/>
              </a:ext>
            </a:extLst>
          </p:cNvPr>
          <p:cNvSpPr/>
          <p:nvPr/>
        </p:nvSpPr>
        <p:spPr>
          <a:xfrm rot="10800000">
            <a:off x="4677873" y="1821836"/>
            <a:ext cx="370761" cy="459018"/>
          </a:xfrm>
          <a:prstGeom prst="trapezoid">
            <a:avLst/>
          </a:prstGeom>
          <a:pattFill prst="narHorz">
            <a:fgClr>
              <a:srgbClr val="CC0000"/>
            </a:fgClr>
            <a:bgClr>
              <a:schemeClr val="bg1"/>
            </a:bgClr>
          </a:pattFill>
          <a:ln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apezoid 12">
            <a:extLst>
              <a:ext uri="{FF2B5EF4-FFF2-40B4-BE49-F238E27FC236}">
                <a16:creationId xmlns:a16="http://schemas.microsoft.com/office/drawing/2014/main" id="{9D1FAA30-8657-3A43-7DA8-F6A2E7434C6B}"/>
              </a:ext>
            </a:extLst>
          </p:cNvPr>
          <p:cNvSpPr/>
          <p:nvPr/>
        </p:nvSpPr>
        <p:spPr>
          <a:xfrm rot="10800000">
            <a:off x="11698184" y="4984379"/>
            <a:ext cx="173055" cy="275636"/>
          </a:xfrm>
          <a:prstGeom prst="trapezoid">
            <a:avLst/>
          </a:prstGeom>
          <a:pattFill prst="narHorz">
            <a:fgClr>
              <a:srgbClr val="CC0000"/>
            </a:fgClr>
            <a:bgClr>
              <a:schemeClr val="bg1"/>
            </a:bgClr>
          </a:pattFill>
          <a:ln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apezoid 13">
            <a:extLst>
              <a:ext uri="{FF2B5EF4-FFF2-40B4-BE49-F238E27FC236}">
                <a16:creationId xmlns:a16="http://schemas.microsoft.com/office/drawing/2014/main" id="{4B76FDF7-46FD-4976-AD34-D50CFA4365CB}"/>
              </a:ext>
            </a:extLst>
          </p:cNvPr>
          <p:cNvSpPr/>
          <p:nvPr/>
        </p:nvSpPr>
        <p:spPr>
          <a:xfrm>
            <a:off x="11715136" y="5607426"/>
            <a:ext cx="173055" cy="275636"/>
          </a:xfrm>
          <a:prstGeom prst="trapezoid">
            <a:avLst/>
          </a:prstGeom>
          <a:pattFill prst="narHorz">
            <a:fgClr>
              <a:srgbClr val="CC0000"/>
            </a:fgClr>
            <a:bgClr>
              <a:schemeClr val="bg1"/>
            </a:bgClr>
          </a:pattFill>
          <a:ln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6633CD5-EBFA-6B6C-4E70-C655431FCEC6}"/>
              </a:ext>
            </a:extLst>
          </p:cNvPr>
          <p:cNvSpPr/>
          <p:nvPr/>
        </p:nvSpPr>
        <p:spPr>
          <a:xfrm>
            <a:off x="9607550" y="3152775"/>
            <a:ext cx="688975" cy="800100"/>
          </a:xfrm>
          <a:custGeom>
            <a:avLst/>
            <a:gdLst>
              <a:gd name="connsiteX0" fmla="*/ 176213 w 688975"/>
              <a:gd name="connsiteY0" fmla="*/ 0 h 800100"/>
              <a:gd name="connsiteX1" fmla="*/ 652463 w 688975"/>
              <a:gd name="connsiteY1" fmla="*/ 11113 h 800100"/>
              <a:gd name="connsiteX2" fmla="*/ 628650 w 688975"/>
              <a:gd name="connsiteY2" fmla="*/ 496888 h 800100"/>
              <a:gd name="connsiteX3" fmla="*/ 688975 w 688975"/>
              <a:gd name="connsiteY3" fmla="*/ 493713 h 800100"/>
              <a:gd name="connsiteX4" fmla="*/ 685800 w 688975"/>
              <a:gd name="connsiteY4" fmla="*/ 800100 h 800100"/>
              <a:gd name="connsiteX5" fmla="*/ 0 w 688975"/>
              <a:gd name="connsiteY5" fmla="*/ 784225 h 800100"/>
              <a:gd name="connsiteX6" fmla="*/ 19050 w 688975"/>
              <a:gd name="connsiteY6" fmla="*/ 153988 h 800100"/>
              <a:gd name="connsiteX7" fmla="*/ 169863 w 688975"/>
              <a:gd name="connsiteY7" fmla="*/ 160338 h 800100"/>
              <a:gd name="connsiteX8" fmla="*/ 176213 w 688975"/>
              <a:gd name="connsiteY8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975" h="800100">
                <a:moveTo>
                  <a:pt x="176213" y="0"/>
                </a:moveTo>
                <a:lnTo>
                  <a:pt x="652463" y="11113"/>
                </a:lnTo>
                <a:lnTo>
                  <a:pt x="628650" y="496888"/>
                </a:lnTo>
                <a:lnTo>
                  <a:pt x="688975" y="493713"/>
                </a:lnTo>
                <a:cubicBezTo>
                  <a:pt x="687917" y="595842"/>
                  <a:pt x="686858" y="697971"/>
                  <a:pt x="685800" y="800100"/>
                </a:cubicBezTo>
                <a:lnTo>
                  <a:pt x="0" y="784225"/>
                </a:lnTo>
                <a:lnTo>
                  <a:pt x="19050" y="153988"/>
                </a:lnTo>
                <a:lnTo>
                  <a:pt x="169863" y="160338"/>
                </a:lnTo>
                <a:lnTo>
                  <a:pt x="176213" y="0"/>
                </a:lnTo>
                <a:close/>
              </a:path>
            </a:pathLst>
          </a:custGeom>
          <a:blipFill dpi="0" rotWithShape="1">
            <a:blip r:embed="rId4">
              <a:alphaModFix amt="70000"/>
            </a:blip>
            <a:srcRect/>
            <a:tile tx="0" ty="0" sx="100000" sy="100000" flip="none" algn="tl"/>
          </a:blip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9880935-8DF3-5C68-69F3-A845E5C67293}"/>
              </a:ext>
            </a:extLst>
          </p:cNvPr>
          <p:cNvSpPr/>
          <p:nvPr/>
        </p:nvSpPr>
        <p:spPr>
          <a:xfrm rot="1607809">
            <a:off x="5855315" y="1695580"/>
            <a:ext cx="5784130" cy="901558"/>
          </a:xfrm>
          <a:prstGeom prst="ellipse">
            <a:avLst/>
          </a:prstGeom>
          <a:blipFill dpi="0" rotWithShape="1">
            <a:blip r:embed="rId5">
              <a:alphaModFix amt="50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50000"/>
                </a:schemeClr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5C32DAC-5985-6DDF-9393-AB14C85C50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393" y="1516039"/>
            <a:ext cx="2388393" cy="1342541"/>
          </a:xfrm>
          <a:prstGeom prst="rect">
            <a:avLst/>
          </a:prstGeom>
        </p:spPr>
      </p:pic>
      <p:pic>
        <p:nvPicPr>
          <p:cNvPr id="1028" name="Picture 4" descr="City of Lubbock, Texas - Departments | Water Utilities Department">
            <a:extLst>
              <a:ext uri="{FF2B5EF4-FFF2-40B4-BE49-F238E27FC236}">
                <a16:creationId xmlns:a16="http://schemas.microsoft.com/office/drawing/2014/main" id="{5A625DBE-5136-8080-0D03-FFC5E9B41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8610" y="3276842"/>
            <a:ext cx="2511437" cy="188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est Texas Photography, Pump Jack Through the Cotton, Lubbock Texas Pumpjack  Print, Oil and Gas Art, West Texas Cotton Field Rustic Wall Art - Etsy  Denmark">
            <a:extLst>
              <a:ext uri="{FF2B5EF4-FFF2-40B4-BE49-F238E27FC236}">
                <a16:creationId xmlns:a16="http://schemas.microsoft.com/office/drawing/2014/main" id="{96FE2B26-1FE9-325B-A06D-317F063ED7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115" r="38377" b="44138"/>
          <a:stretch>
            <a:fillRect/>
          </a:stretch>
        </p:blipFill>
        <p:spPr bwMode="auto">
          <a:xfrm>
            <a:off x="2083724" y="2160617"/>
            <a:ext cx="2257732" cy="163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E9C41E30-23EA-E690-6B22-F17D2193AD33}"/>
              </a:ext>
            </a:extLst>
          </p:cNvPr>
          <p:cNvSpPr/>
          <p:nvPr/>
        </p:nvSpPr>
        <p:spPr>
          <a:xfrm rot="1607809">
            <a:off x="5576638" y="1408812"/>
            <a:ext cx="765438" cy="760263"/>
          </a:xfrm>
          <a:prstGeom prst="ellipse">
            <a:avLst/>
          </a:prstGeom>
          <a:blipFill dpi="0" rotWithShape="1">
            <a:blip r:embed="rId5">
              <a:alphaModFix amt="50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50000"/>
                </a:schemeClr>
              </a:solidFill>
            </a:endParaRPr>
          </a:p>
        </p:txBody>
      </p:sp>
      <p:pic>
        <p:nvPicPr>
          <p:cNvPr id="2050" name="Picture 2" descr="City of Lubbock, Texas - News | City of Lubbock Reaches Important Milestone  in Lake 7 Project">
            <a:extLst>
              <a:ext uri="{FF2B5EF4-FFF2-40B4-BE49-F238E27FC236}">
                <a16:creationId xmlns:a16="http://schemas.microsoft.com/office/drawing/2014/main" id="{E89CA3EE-EAFA-C44B-C776-70854B3A3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00" y="4697383"/>
            <a:ext cx="3499284" cy="197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6164641-85EA-8EFD-5A2B-A4905F8A09E3}"/>
              </a:ext>
            </a:extLst>
          </p:cNvPr>
          <p:cNvSpPr/>
          <p:nvPr/>
        </p:nvSpPr>
        <p:spPr>
          <a:xfrm>
            <a:off x="9566275" y="3941763"/>
            <a:ext cx="1036638" cy="588962"/>
          </a:xfrm>
          <a:custGeom>
            <a:avLst/>
            <a:gdLst>
              <a:gd name="connsiteX0" fmla="*/ 0 w 1036638"/>
              <a:gd name="connsiteY0" fmla="*/ 6350 h 588962"/>
              <a:gd name="connsiteX1" fmla="*/ 85725 w 1036638"/>
              <a:gd name="connsiteY1" fmla="*/ 0 h 588962"/>
              <a:gd name="connsiteX2" fmla="*/ 98425 w 1036638"/>
              <a:gd name="connsiteY2" fmla="*/ 36512 h 588962"/>
              <a:gd name="connsiteX3" fmla="*/ 100013 w 1036638"/>
              <a:gd name="connsiteY3" fmla="*/ 58737 h 588962"/>
              <a:gd name="connsiteX4" fmla="*/ 95250 w 1036638"/>
              <a:gd name="connsiteY4" fmla="*/ 82550 h 588962"/>
              <a:gd name="connsiteX5" fmla="*/ 120650 w 1036638"/>
              <a:gd name="connsiteY5" fmla="*/ 92075 h 588962"/>
              <a:gd name="connsiteX6" fmla="*/ 139700 w 1036638"/>
              <a:gd name="connsiteY6" fmla="*/ 92075 h 588962"/>
              <a:gd name="connsiteX7" fmla="*/ 139700 w 1036638"/>
              <a:gd name="connsiteY7" fmla="*/ 109537 h 588962"/>
              <a:gd name="connsiteX8" fmla="*/ 147638 w 1036638"/>
              <a:gd name="connsiteY8" fmla="*/ 123825 h 588962"/>
              <a:gd name="connsiteX9" fmla="*/ 163513 w 1036638"/>
              <a:gd name="connsiteY9" fmla="*/ 149225 h 588962"/>
              <a:gd name="connsiteX10" fmla="*/ 177800 w 1036638"/>
              <a:gd name="connsiteY10" fmla="*/ 134937 h 588962"/>
              <a:gd name="connsiteX11" fmla="*/ 193675 w 1036638"/>
              <a:gd name="connsiteY11" fmla="*/ 130175 h 588962"/>
              <a:gd name="connsiteX12" fmla="*/ 201613 w 1036638"/>
              <a:gd name="connsiteY12" fmla="*/ 114300 h 588962"/>
              <a:gd name="connsiteX13" fmla="*/ 211138 w 1036638"/>
              <a:gd name="connsiteY13" fmla="*/ 109537 h 588962"/>
              <a:gd name="connsiteX14" fmla="*/ 206375 w 1036638"/>
              <a:gd name="connsiteY14" fmla="*/ 128587 h 588962"/>
              <a:gd name="connsiteX15" fmla="*/ 200025 w 1036638"/>
              <a:gd name="connsiteY15" fmla="*/ 144462 h 588962"/>
              <a:gd name="connsiteX16" fmla="*/ 211138 w 1036638"/>
              <a:gd name="connsiteY16" fmla="*/ 155575 h 588962"/>
              <a:gd name="connsiteX17" fmla="*/ 222250 w 1036638"/>
              <a:gd name="connsiteY17" fmla="*/ 168275 h 588962"/>
              <a:gd name="connsiteX18" fmla="*/ 222250 w 1036638"/>
              <a:gd name="connsiteY18" fmla="*/ 192087 h 588962"/>
              <a:gd name="connsiteX19" fmla="*/ 254000 w 1036638"/>
              <a:gd name="connsiteY19" fmla="*/ 211137 h 588962"/>
              <a:gd name="connsiteX20" fmla="*/ 276225 w 1036638"/>
              <a:gd name="connsiteY20" fmla="*/ 228600 h 588962"/>
              <a:gd name="connsiteX21" fmla="*/ 320675 w 1036638"/>
              <a:gd name="connsiteY21" fmla="*/ 255587 h 588962"/>
              <a:gd name="connsiteX22" fmla="*/ 334963 w 1036638"/>
              <a:gd name="connsiteY22" fmla="*/ 257175 h 588962"/>
              <a:gd name="connsiteX23" fmla="*/ 342900 w 1036638"/>
              <a:gd name="connsiteY23" fmla="*/ 266700 h 588962"/>
              <a:gd name="connsiteX24" fmla="*/ 366713 w 1036638"/>
              <a:gd name="connsiteY24" fmla="*/ 265112 h 588962"/>
              <a:gd name="connsiteX25" fmla="*/ 363538 w 1036638"/>
              <a:gd name="connsiteY25" fmla="*/ 304800 h 588962"/>
              <a:gd name="connsiteX26" fmla="*/ 350838 w 1036638"/>
              <a:gd name="connsiteY26" fmla="*/ 327025 h 588962"/>
              <a:gd name="connsiteX27" fmla="*/ 327025 w 1036638"/>
              <a:gd name="connsiteY27" fmla="*/ 350837 h 588962"/>
              <a:gd name="connsiteX28" fmla="*/ 293688 w 1036638"/>
              <a:gd name="connsiteY28" fmla="*/ 350837 h 588962"/>
              <a:gd name="connsiteX29" fmla="*/ 282575 w 1036638"/>
              <a:gd name="connsiteY29" fmla="*/ 365125 h 588962"/>
              <a:gd name="connsiteX30" fmla="*/ 273050 w 1036638"/>
              <a:gd name="connsiteY30" fmla="*/ 381000 h 588962"/>
              <a:gd name="connsiteX31" fmla="*/ 261938 w 1036638"/>
              <a:gd name="connsiteY31" fmla="*/ 385762 h 588962"/>
              <a:gd name="connsiteX32" fmla="*/ 279400 w 1036638"/>
              <a:gd name="connsiteY32" fmla="*/ 412750 h 588962"/>
              <a:gd name="connsiteX33" fmla="*/ 290513 w 1036638"/>
              <a:gd name="connsiteY33" fmla="*/ 398462 h 588962"/>
              <a:gd name="connsiteX34" fmla="*/ 315913 w 1036638"/>
              <a:gd name="connsiteY34" fmla="*/ 392112 h 588962"/>
              <a:gd name="connsiteX35" fmla="*/ 333375 w 1036638"/>
              <a:gd name="connsiteY35" fmla="*/ 379412 h 588962"/>
              <a:gd name="connsiteX36" fmla="*/ 339725 w 1036638"/>
              <a:gd name="connsiteY36" fmla="*/ 368300 h 588962"/>
              <a:gd name="connsiteX37" fmla="*/ 357188 w 1036638"/>
              <a:gd name="connsiteY37" fmla="*/ 368300 h 588962"/>
              <a:gd name="connsiteX38" fmla="*/ 360363 w 1036638"/>
              <a:gd name="connsiteY38" fmla="*/ 341312 h 588962"/>
              <a:gd name="connsiteX39" fmla="*/ 374650 w 1036638"/>
              <a:gd name="connsiteY39" fmla="*/ 330200 h 588962"/>
              <a:gd name="connsiteX40" fmla="*/ 393700 w 1036638"/>
              <a:gd name="connsiteY40" fmla="*/ 328612 h 588962"/>
              <a:gd name="connsiteX41" fmla="*/ 393700 w 1036638"/>
              <a:gd name="connsiteY41" fmla="*/ 312737 h 588962"/>
              <a:gd name="connsiteX42" fmla="*/ 414338 w 1036638"/>
              <a:gd name="connsiteY42" fmla="*/ 295275 h 588962"/>
              <a:gd name="connsiteX43" fmla="*/ 423863 w 1036638"/>
              <a:gd name="connsiteY43" fmla="*/ 288925 h 588962"/>
              <a:gd name="connsiteX44" fmla="*/ 438150 w 1036638"/>
              <a:gd name="connsiteY44" fmla="*/ 301625 h 588962"/>
              <a:gd name="connsiteX45" fmla="*/ 465138 w 1036638"/>
              <a:gd name="connsiteY45" fmla="*/ 307975 h 588962"/>
              <a:gd name="connsiteX46" fmla="*/ 474663 w 1036638"/>
              <a:gd name="connsiteY46" fmla="*/ 303212 h 588962"/>
              <a:gd name="connsiteX47" fmla="*/ 490538 w 1036638"/>
              <a:gd name="connsiteY47" fmla="*/ 306387 h 588962"/>
              <a:gd name="connsiteX48" fmla="*/ 520700 w 1036638"/>
              <a:gd name="connsiteY48" fmla="*/ 333375 h 588962"/>
              <a:gd name="connsiteX49" fmla="*/ 538163 w 1036638"/>
              <a:gd name="connsiteY49" fmla="*/ 342900 h 588962"/>
              <a:gd name="connsiteX50" fmla="*/ 565150 w 1036638"/>
              <a:gd name="connsiteY50" fmla="*/ 339725 h 588962"/>
              <a:gd name="connsiteX51" fmla="*/ 565150 w 1036638"/>
              <a:gd name="connsiteY51" fmla="*/ 361950 h 588962"/>
              <a:gd name="connsiteX52" fmla="*/ 612775 w 1036638"/>
              <a:gd name="connsiteY52" fmla="*/ 350837 h 588962"/>
              <a:gd name="connsiteX53" fmla="*/ 612775 w 1036638"/>
              <a:gd name="connsiteY53" fmla="*/ 331787 h 588962"/>
              <a:gd name="connsiteX54" fmla="*/ 630238 w 1036638"/>
              <a:gd name="connsiteY54" fmla="*/ 322262 h 588962"/>
              <a:gd name="connsiteX55" fmla="*/ 638175 w 1036638"/>
              <a:gd name="connsiteY55" fmla="*/ 301625 h 588962"/>
              <a:gd name="connsiteX56" fmla="*/ 649288 w 1036638"/>
              <a:gd name="connsiteY56" fmla="*/ 287337 h 588962"/>
              <a:gd name="connsiteX57" fmla="*/ 669925 w 1036638"/>
              <a:gd name="connsiteY57" fmla="*/ 287337 h 588962"/>
              <a:gd name="connsiteX58" fmla="*/ 688975 w 1036638"/>
              <a:gd name="connsiteY58" fmla="*/ 288925 h 588962"/>
              <a:gd name="connsiteX59" fmla="*/ 708025 w 1036638"/>
              <a:gd name="connsiteY59" fmla="*/ 284162 h 588962"/>
              <a:gd name="connsiteX60" fmla="*/ 684213 w 1036638"/>
              <a:gd name="connsiteY60" fmla="*/ 271462 h 588962"/>
              <a:gd name="connsiteX61" fmla="*/ 668338 w 1036638"/>
              <a:gd name="connsiteY61" fmla="*/ 266700 h 588962"/>
              <a:gd name="connsiteX62" fmla="*/ 655638 w 1036638"/>
              <a:gd name="connsiteY62" fmla="*/ 261937 h 588962"/>
              <a:gd name="connsiteX63" fmla="*/ 665163 w 1036638"/>
              <a:gd name="connsiteY63" fmla="*/ 234950 h 588962"/>
              <a:gd name="connsiteX64" fmla="*/ 665163 w 1036638"/>
              <a:gd name="connsiteY64" fmla="*/ 220662 h 588962"/>
              <a:gd name="connsiteX65" fmla="*/ 679450 w 1036638"/>
              <a:gd name="connsiteY65" fmla="*/ 209550 h 588962"/>
              <a:gd name="connsiteX66" fmla="*/ 690563 w 1036638"/>
              <a:gd name="connsiteY66" fmla="*/ 203200 h 588962"/>
              <a:gd name="connsiteX67" fmla="*/ 725488 w 1036638"/>
              <a:gd name="connsiteY67" fmla="*/ 234950 h 588962"/>
              <a:gd name="connsiteX68" fmla="*/ 728663 w 1036638"/>
              <a:gd name="connsiteY68" fmla="*/ 209550 h 588962"/>
              <a:gd name="connsiteX69" fmla="*/ 741363 w 1036638"/>
              <a:gd name="connsiteY69" fmla="*/ 200025 h 588962"/>
              <a:gd name="connsiteX70" fmla="*/ 766763 w 1036638"/>
              <a:gd name="connsiteY70" fmla="*/ 200025 h 588962"/>
              <a:gd name="connsiteX71" fmla="*/ 790575 w 1036638"/>
              <a:gd name="connsiteY71" fmla="*/ 198437 h 588962"/>
              <a:gd name="connsiteX72" fmla="*/ 806450 w 1036638"/>
              <a:gd name="connsiteY72" fmla="*/ 203200 h 588962"/>
              <a:gd name="connsiteX73" fmla="*/ 828675 w 1036638"/>
              <a:gd name="connsiteY73" fmla="*/ 195262 h 588962"/>
              <a:gd name="connsiteX74" fmla="*/ 836613 w 1036638"/>
              <a:gd name="connsiteY74" fmla="*/ 153987 h 588962"/>
              <a:gd name="connsiteX75" fmla="*/ 836613 w 1036638"/>
              <a:gd name="connsiteY75" fmla="*/ 147637 h 588962"/>
              <a:gd name="connsiteX76" fmla="*/ 857250 w 1036638"/>
              <a:gd name="connsiteY76" fmla="*/ 155575 h 588962"/>
              <a:gd name="connsiteX77" fmla="*/ 873125 w 1036638"/>
              <a:gd name="connsiteY77" fmla="*/ 155575 h 588962"/>
              <a:gd name="connsiteX78" fmla="*/ 889000 w 1036638"/>
              <a:gd name="connsiteY78" fmla="*/ 160337 h 588962"/>
              <a:gd name="connsiteX79" fmla="*/ 889000 w 1036638"/>
              <a:gd name="connsiteY79" fmla="*/ 173037 h 588962"/>
              <a:gd name="connsiteX80" fmla="*/ 908050 w 1036638"/>
              <a:gd name="connsiteY80" fmla="*/ 187325 h 588962"/>
              <a:gd name="connsiteX81" fmla="*/ 919163 w 1036638"/>
              <a:gd name="connsiteY81" fmla="*/ 192087 h 588962"/>
              <a:gd name="connsiteX82" fmla="*/ 915988 w 1036638"/>
              <a:gd name="connsiteY82" fmla="*/ 238125 h 588962"/>
              <a:gd name="connsiteX83" fmla="*/ 936625 w 1036638"/>
              <a:gd name="connsiteY83" fmla="*/ 246062 h 588962"/>
              <a:gd name="connsiteX84" fmla="*/ 947738 w 1036638"/>
              <a:gd name="connsiteY84" fmla="*/ 261937 h 588962"/>
              <a:gd name="connsiteX85" fmla="*/ 965200 w 1036638"/>
              <a:gd name="connsiteY85" fmla="*/ 260350 h 588962"/>
              <a:gd name="connsiteX86" fmla="*/ 979488 w 1036638"/>
              <a:gd name="connsiteY86" fmla="*/ 280987 h 588962"/>
              <a:gd name="connsiteX87" fmla="*/ 990600 w 1036638"/>
              <a:gd name="connsiteY87" fmla="*/ 261937 h 588962"/>
              <a:gd name="connsiteX88" fmla="*/ 996950 w 1036638"/>
              <a:gd name="connsiteY88" fmla="*/ 250825 h 588962"/>
              <a:gd name="connsiteX89" fmla="*/ 1017588 w 1036638"/>
              <a:gd name="connsiteY89" fmla="*/ 285750 h 588962"/>
              <a:gd name="connsiteX90" fmla="*/ 1036638 w 1036638"/>
              <a:gd name="connsiteY90" fmla="*/ 319087 h 588962"/>
              <a:gd name="connsiteX91" fmla="*/ 947738 w 1036638"/>
              <a:gd name="connsiteY91" fmla="*/ 420687 h 588962"/>
              <a:gd name="connsiteX92" fmla="*/ 939800 w 1036638"/>
              <a:gd name="connsiteY92" fmla="*/ 385762 h 588962"/>
              <a:gd name="connsiteX93" fmla="*/ 920750 w 1036638"/>
              <a:gd name="connsiteY93" fmla="*/ 392112 h 588962"/>
              <a:gd name="connsiteX94" fmla="*/ 906463 w 1036638"/>
              <a:gd name="connsiteY94" fmla="*/ 393700 h 588962"/>
              <a:gd name="connsiteX95" fmla="*/ 887413 w 1036638"/>
              <a:gd name="connsiteY95" fmla="*/ 403225 h 588962"/>
              <a:gd name="connsiteX96" fmla="*/ 879475 w 1036638"/>
              <a:gd name="connsiteY96" fmla="*/ 387350 h 588962"/>
              <a:gd name="connsiteX97" fmla="*/ 869950 w 1036638"/>
              <a:gd name="connsiteY97" fmla="*/ 374650 h 588962"/>
              <a:gd name="connsiteX98" fmla="*/ 884238 w 1036638"/>
              <a:gd name="connsiteY98" fmla="*/ 342900 h 588962"/>
              <a:gd name="connsiteX99" fmla="*/ 881063 w 1036638"/>
              <a:gd name="connsiteY99" fmla="*/ 328612 h 588962"/>
              <a:gd name="connsiteX100" fmla="*/ 828675 w 1036638"/>
              <a:gd name="connsiteY100" fmla="*/ 339725 h 588962"/>
              <a:gd name="connsiteX101" fmla="*/ 811213 w 1036638"/>
              <a:gd name="connsiteY101" fmla="*/ 360362 h 588962"/>
              <a:gd name="connsiteX102" fmla="*/ 782638 w 1036638"/>
              <a:gd name="connsiteY102" fmla="*/ 365125 h 588962"/>
              <a:gd name="connsiteX103" fmla="*/ 736600 w 1036638"/>
              <a:gd name="connsiteY103" fmla="*/ 361950 h 588962"/>
              <a:gd name="connsiteX104" fmla="*/ 714375 w 1036638"/>
              <a:gd name="connsiteY104" fmla="*/ 363537 h 588962"/>
              <a:gd name="connsiteX105" fmla="*/ 703263 w 1036638"/>
              <a:gd name="connsiteY105" fmla="*/ 382587 h 588962"/>
              <a:gd name="connsiteX106" fmla="*/ 709613 w 1036638"/>
              <a:gd name="connsiteY106" fmla="*/ 406400 h 588962"/>
              <a:gd name="connsiteX107" fmla="*/ 742950 w 1036638"/>
              <a:gd name="connsiteY107" fmla="*/ 423862 h 588962"/>
              <a:gd name="connsiteX108" fmla="*/ 776288 w 1036638"/>
              <a:gd name="connsiteY108" fmla="*/ 434975 h 588962"/>
              <a:gd name="connsiteX109" fmla="*/ 784225 w 1036638"/>
              <a:gd name="connsiteY109" fmla="*/ 454025 h 588962"/>
              <a:gd name="connsiteX110" fmla="*/ 776288 w 1036638"/>
              <a:gd name="connsiteY110" fmla="*/ 490537 h 588962"/>
              <a:gd name="connsiteX111" fmla="*/ 755650 w 1036638"/>
              <a:gd name="connsiteY111" fmla="*/ 506412 h 588962"/>
              <a:gd name="connsiteX112" fmla="*/ 741363 w 1036638"/>
              <a:gd name="connsiteY112" fmla="*/ 509587 h 588962"/>
              <a:gd name="connsiteX113" fmla="*/ 736600 w 1036638"/>
              <a:gd name="connsiteY113" fmla="*/ 547687 h 588962"/>
              <a:gd name="connsiteX114" fmla="*/ 730250 w 1036638"/>
              <a:gd name="connsiteY114" fmla="*/ 560387 h 588962"/>
              <a:gd name="connsiteX115" fmla="*/ 690563 w 1036638"/>
              <a:gd name="connsiteY115" fmla="*/ 574675 h 588962"/>
              <a:gd name="connsiteX116" fmla="*/ 654050 w 1036638"/>
              <a:gd name="connsiteY116" fmla="*/ 576262 h 588962"/>
              <a:gd name="connsiteX117" fmla="*/ 633413 w 1036638"/>
              <a:gd name="connsiteY117" fmla="*/ 574675 h 588962"/>
              <a:gd name="connsiteX118" fmla="*/ 619125 w 1036638"/>
              <a:gd name="connsiteY118" fmla="*/ 561975 h 588962"/>
              <a:gd name="connsiteX119" fmla="*/ 609600 w 1036638"/>
              <a:gd name="connsiteY119" fmla="*/ 561975 h 588962"/>
              <a:gd name="connsiteX120" fmla="*/ 617538 w 1036638"/>
              <a:gd name="connsiteY120" fmla="*/ 573087 h 588962"/>
              <a:gd name="connsiteX121" fmla="*/ 606425 w 1036638"/>
              <a:gd name="connsiteY121" fmla="*/ 588962 h 588962"/>
              <a:gd name="connsiteX122" fmla="*/ 596900 w 1036638"/>
              <a:gd name="connsiteY122" fmla="*/ 571500 h 588962"/>
              <a:gd name="connsiteX123" fmla="*/ 585788 w 1036638"/>
              <a:gd name="connsiteY123" fmla="*/ 547687 h 588962"/>
              <a:gd name="connsiteX124" fmla="*/ 566738 w 1036638"/>
              <a:gd name="connsiteY124" fmla="*/ 561975 h 588962"/>
              <a:gd name="connsiteX125" fmla="*/ 552450 w 1036638"/>
              <a:gd name="connsiteY125" fmla="*/ 574675 h 588962"/>
              <a:gd name="connsiteX126" fmla="*/ 539750 w 1036638"/>
              <a:gd name="connsiteY126" fmla="*/ 566737 h 588962"/>
              <a:gd name="connsiteX127" fmla="*/ 531813 w 1036638"/>
              <a:gd name="connsiteY127" fmla="*/ 574675 h 588962"/>
              <a:gd name="connsiteX128" fmla="*/ 520700 w 1036638"/>
              <a:gd name="connsiteY128" fmla="*/ 555625 h 588962"/>
              <a:gd name="connsiteX129" fmla="*/ 515938 w 1036638"/>
              <a:gd name="connsiteY129" fmla="*/ 534987 h 588962"/>
              <a:gd name="connsiteX130" fmla="*/ 476250 w 1036638"/>
              <a:gd name="connsiteY130" fmla="*/ 552450 h 588962"/>
              <a:gd name="connsiteX131" fmla="*/ 471488 w 1036638"/>
              <a:gd name="connsiteY131" fmla="*/ 519112 h 588962"/>
              <a:gd name="connsiteX132" fmla="*/ 461963 w 1036638"/>
              <a:gd name="connsiteY132" fmla="*/ 539750 h 588962"/>
              <a:gd name="connsiteX133" fmla="*/ 444500 w 1036638"/>
              <a:gd name="connsiteY133" fmla="*/ 536575 h 588962"/>
              <a:gd name="connsiteX134" fmla="*/ 428625 w 1036638"/>
              <a:gd name="connsiteY134" fmla="*/ 531812 h 588962"/>
              <a:gd name="connsiteX135" fmla="*/ 412750 w 1036638"/>
              <a:gd name="connsiteY135" fmla="*/ 550862 h 588962"/>
              <a:gd name="connsiteX136" fmla="*/ 404813 w 1036638"/>
              <a:gd name="connsiteY136" fmla="*/ 517525 h 588962"/>
              <a:gd name="connsiteX137" fmla="*/ 414338 w 1036638"/>
              <a:gd name="connsiteY137" fmla="*/ 488950 h 588962"/>
              <a:gd name="connsiteX138" fmla="*/ 396875 w 1036638"/>
              <a:gd name="connsiteY138" fmla="*/ 466725 h 588962"/>
              <a:gd name="connsiteX139" fmla="*/ 384175 w 1036638"/>
              <a:gd name="connsiteY139" fmla="*/ 482600 h 588962"/>
              <a:gd name="connsiteX140" fmla="*/ 368300 w 1036638"/>
              <a:gd name="connsiteY140" fmla="*/ 465137 h 588962"/>
              <a:gd name="connsiteX141" fmla="*/ 344488 w 1036638"/>
              <a:gd name="connsiteY141" fmla="*/ 468312 h 588962"/>
              <a:gd name="connsiteX142" fmla="*/ 325438 w 1036638"/>
              <a:gd name="connsiteY142" fmla="*/ 465137 h 588962"/>
              <a:gd name="connsiteX143" fmla="*/ 296863 w 1036638"/>
              <a:gd name="connsiteY143" fmla="*/ 460375 h 588962"/>
              <a:gd name="connsiteX144" fmla="*/ 276225 w 1036638"/>
              <a:gd name="connsiteY144" fmla="*/ 469900 h 588962"/>
              <a:gd name="connsiteX145" fmla="*/ 261938 w 1036638"/>
              <a:gd name="connsiteY145" fmla="*/ 485775 h 588962"/>
              <a:gd name="connsiteX146" fmla="*/ 252413 w 1036638"/>
              <a:gd name="connsiteY146" fmla="*/ 495300 h 588962"/>
              <a:gd name="connsiteX147" fmla="*/ 220663 w 1036638"/>
              <a:gd name="connsiteY147" fmla="*/ 479425 h 588962"/>
              <a:gd name="connsiteX148" fmla="*/ 152400 w 1036638"/>
              <a:gd name="connsiteY148" fmla="*/ 485775 h 588962"/>
              <a:gd name="connsiteX149" fmla="*/ 122238 w 1036638"/>
              <a:gd name="connsiteY149" fmla="*/ 468312 h 588962"/>
              <a:gd name="connsiteX150" fmla="*/ 146050 w 1036638"/>
              <a:gd name="connsiteY150" fmla="*/ 427037 h 588962"/>
              <a:gd name="connsiteX151" fmla="*/ 146050 w 1036638"/>
              <a:gd name="connsiteY151" fmla="*/ 415925 h 588962"/>
              <a:gd name="connsiteX152" fmla="*/ 153988 w 1036638"/>
              <a:gd name="connsiteY152" fmla="*/ 406400 h 588962"/>
              <a:gd name="connsiteX153" fmla="*/ 146050 w 1036638"/>
              <a:gd name="connsiteY153" fmla="*/ 395287 h 588962"/>
              <a:gd name="connsiteX154" fmla="*/ 133350 w 1036638"/>
              <a:gd name="connsiteY154" fmla="*/ 393700 h 588962"/>
              <a:gd name="connsiteX155" fmla="*/ 114300 w 1036638"/>
              <a:gd name="connsiteY155" fmla="*/ 395287 h 588962"/>
              <a:gd name="connsiteX156" fmla="*/ 85725 w 1036638"/>
              <a:gd name="connsiteY156" fmla="*/ 393700 h 588962"/>
              <a:gd name="connsiteX157" fmla="*/ 120650 w 1036638"/>
              <a:gd name="connsiteY157" fmla="*/ 363537 h 588962"/>
              <a:gd name="connsiteX158" fmla="*/ 107950 w 1036638"/>
              <a:gd name="connsiteY158" fmla="*/ 347662 h 588962"/>
              <a:gd name="connsiteX159" fmla="*/ 95250 w 1036638"/>
              <a:gd name="connsiteY159" fmla="*/ 333375 h 588962"/>
              <a:gd name="connsiteX160" fmla="*/ 82550 w 1036638"/>
              <a:gd name="connsiteY160" fmla="*/ 315912 h 588962"/>
              <a:gd name="connsiteX161" fmla="*/ 169863 w 1036638"/>
              <a:gd name="connsiteY161" fmla="*/ 347662 h 588962"/>
              <a:gd name="connsiteX162" fmla="*/ 211138 w 1036638"/>
              <a:gd name="connsiteY162" fmla="*/ 322262 h 588962"/>
              <a:gd name="connsiteX163" fmla="*/ 176213 w 1036638"/>
              <a:gd name="connsiteY163" fmla="*/ 280987 h 588962"/>
              <a:gd name="connsiteX164" fmla="*/ 165100 w 1036638"/>
              <a:gd name="connsiteY164" fmla="*/ 250825 h 588962"/>
              <a:gd name="connsiteX165" fmla="*/ 127000 w 1036638"/>
              <a:gd name="connsiteY165" fmla="*/ 231775 h 588962"/>
              <a:gd name="connsiteX166" fmla="*/ 114300 w 1036638"/>
              <a:gd name="connsiteY166" fmla="*/ 212725 h 588962"/>
              <a:gd name="connsiteX167" fmla="*/ 103188 w 1036638"/>
              <a:gd name="connsiteY167" fmla="*/ 190500 h 588962"/>
              <a:gd name="connsiteX168" fmla="*/ 52388 w 1036638"/>
              <a:gd name="connsiteY168" fmla="*/ 176212 h 588962"/>
              <a:gd name="connsiteX169" fmla="*/ 26988 w 1036638"/>
              <a:gd name="connsiteY169" fmla="*/ 141287 h 588962"/>
              <a:gd name="connsiteX170" fmla="*/ 14288 w 1036638"/>
              <a:gd name="connsiteY170" fmla="*/ 122237 h 588962"/>
              <a:gd name="connsiteX171" fmla="*/ 20638 w 1036638"/>
              <a:gd name="connsiteY171" fmla="*/ 76200 h 588962"/>
              <a:gd name="connsiteX172" fmla="*/ 0 w 1036638"/>
              <a:gd name="connsiteY172" fmla="*/ 6350 h 588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</a:cxnLst>
            <a:rect l="l" t="t" r="r" b="b"/>
            <a:pathLst>
              <a:path w="1036638" h="588962">
                <a:moveTo>
                  <a:pt x="0" y="6350"/>
                </a:moveTo>
                <a:lnTo>
                  <a:pt x="85725" y="0"/>
                </a:lnTo>
                <a:lnTo>
                  <a:pt x="98425" y="36512"/>
                </a:lnTo>
                <a:lnTo>
                  <a:pt x="100013" y="58737"/>
                </a:lnTo>
                <a:lnTo>
                  <a:pt x="95250" y="82550"/>
                </a:lnTo>
                <a:lnTo>
                  <a:pt x="120650" y="92075"/>
                </a:lnTo>
                <a:lnTo>
                  <a:pt x="139700" y="92075"/>
                </a:lnTo>
                <a:lnTo>
                  <a:pt x="139700" y="109537"/>
                </a:lnTo>
                <a:lnTo>
                  <a:pt x="147638" y="123825"/>
                </a:lnTo>
                <a:lnTo>
                  <a:pt x="163513" y="149225"/>
                </a:lnTo>
                <a:lnTo>
                  <a:pt x="177800" y="134937"/>
                </a:lnTo>
                <a:lnTo>
                  <a:pt x="193675" y="130175"/>
                </a:lnTo>
                <a:lnTo>
                  <a:pt x="201613" y="114300"/>
                </a:lnTo>
                <a:lnTo>
                  <a:pt x="211138" y="109537"/>
                </a:lnTo>
                <a:lnTo>
                  <a:pt x="206375" y="128587"/>
                </a:lnTo>
                <a:lnTo>
                  <a:pt x="200025" y="144462"/>
                </a:lnTo>
                <a:lnTo>
                  <a:pt x="211138" y="155575"/>
                </a:lnTo>
                <a:lnTo>
                  <a:pt x="222250" y="168275"/>
                </a:lnTo>
                <a:lnTo>
                  <a:pt x="222250" y="192087"/>
                </a:lnTo>
                <a:lnTo>
                  <a:pt x="254000" y="211137"/>
                </a:lnTo>
                <a:lnTo>
                  <a:pt x="276225" y="228600"/>
                </a:lnTo>
                <a:lnTo>
                  <a:pt x="320675" y="255587"/>
                </a:lnTo>
                <a:lnTo>
                  <a:pt x="334963" y="257175"/>
                </a:lnTo>
                <a:lnTo>
                  <a:pt x="342900" y="266700"/>
                </a:lnTo>
                <a:lnTo>
                  <a:pt x="366713" y="265112"/>
                </a:lnTo>
                <a:lnTo>
                  <a:pt x="363538" y="304800"/>
                </a:lnTo>
                <a:lnTo>
                  <a:pt x="350838" y="327025"/>
                </a:lnTo>
                <a:lnTo>
                  <a:pt x="327025" y="350837"/>
                </a:lnTo>
                <a:lnTo>
                  <a:pt x="293688" y="350837"/>
                </a:lnTo>
                <a:lnTo>
                  <a:pt x="282575" y="365125"/>
                </a:lnTo>
                <a:lnTo>
                  <a:pt x="273050" y="381000"/>
                </a:lnTo>
                <a:lnTo>
                  <a:pt x="261938" y="385762"/>
                </a:lnTo>
                <a:lnTo>
                  <a:pt x="279400" y="412750"/>
                </a:lnTo>
                <a:lnTo>
                  <a:pt x="290513" y="398462"/>
                </a:lnTo>
                <a:lnTo>
                  <a:pt x="315913" y="392112"/>
                </a:lnTo>
                <a:lnTo>
                  <a:pt x="333375" y="379412"/>
                </a:lnTo>
                <a:lnTo>
                  <a:pt x="339725" y="368300"/>
                </a:lnTo>
                <a:lnTo>
                  <a:pt x="357188" y="368300"/>
                </a:lnTo>
                <a:lnTo>
                  <a:pt x="360363" y="341312"/>
                </a:lnTo>
                <a:lnTo>
                  <a:pt x="374650" y="330200"/>
                </a:lnTo>
                <a:lnTo>
                  <a:pt x="393700" y="328612"/>
                </a:lnTo>
                <a:lnTo>
                  <a:pt x="393700" y="312737"/>
                </a:lnTo>
                <a:lnTo>
                  <a:pt x="414338" y="295275"/>
                </a:lnTo>
                <a:lnTo>
                  <a:pt x="423863" y="288925"/>
                </a:lnTo>
                <a:lnTo>
                  <a:pt x="438150" y="301625"/>
                </a:lnTo>
                <a:lnTo>
                  <a:pt x="465138" y="307975"/>
                </a:lnTo>
                <a:lnTo>
                  <a:pt x="474663" y="303212"/>
                </a:lnTo>
                <a:lnTo>
                  <a:pt x="490538" y="306387"/>
                </a:lnTo>
                <a:lnTo>
                  <a:pt x="520700" y="333375"/>
                </a:lnTo>
                <a:lnTo>
                  <a:pt x="538163" y="342900"/>
                </a:lnTo>
                <a:lnTo>
                  <a:pt x="565150" y="339725"/>
                </a:lnTo>
                <a:lnTo>
                  <a:pt x="565150" y="361950"/>
                </a:lnTo>
                <a:lnTo>
                  <a:pt x="612775" y="350837"/>
                </a:lnTo>
                <a:lnTo>
                  <a:pt x="612775" y="331787"/>
                </a:lnTo>
                <a:lnTo>
                  <a:pt x="630238" y="322262"/>
                </a:lnTo>
                <a:lnTo>
                  <a:pt x="638175" y="301625"/>
                </a:lnTo>
                <a:lnTo>
                  <a:pt x="649288" y="287337"/>
                </a:lnTo>
                <a:lnTo>
                  <a:pt x="669925" y="287337"/>
                </a:lnTo>
                <a:lnTo>
                  <a:pt x="688975" y="288925"/>
                </a:lnTo>
                <a:lnTo>
                  <a:pt x="708025" y="284162"/>
                </a:lnTo>
                <a:lnTo>
                  <a:pt x="684213" y="271462"/>
                </a:lnTo>
                <a:lnTo>
                  <a:pt x="668338" y="266700"/>
                </a:lnTo>
                <a:lnTo>
                  <a:pt x="655638" y="261937"/>
                </a:lnTo>
                <a:lnTo>
                  <a:pt x="665163" y="234950"/>
                </a:lnTo>
                <a:lnTo>
                  <a:pt x="665163" y="220662"/>
                </a:lnTo>
                <a:lnTo>
                  <a:pt x="679450" y="209550"/>
                </a:lnTo>
                <a:lnTo>
                  <a:pt x="690563" y="203200"/>
                </a:lnTo>
                <a:lnTo>
                  <a:pt x="725488" y="234950"/>
                </a:lnTo>
                <a:lnTo>
                  <a:pt x="728663" y="209550"/>
                </a:lnTo>
                <a:lnTo>
                  <a:pt x="741363" y="200025"/>
                </a:lnTo>
                <a:lnTo>
                  <a:pt x="766763" y="200025"/>
                </a:lnTo>
                <a:lnTo>
                  <a:pt x="790575" y="198437"/>
                </a:lnTo>
                <a:lnTo>
                  <a:pt x="806450" y="203200"/>
                </a:lnTo>
                <a:lnTo>
                  <a:pt x="828675" y="195262"/>
                </a:lnTo>
                <a:lnTo>
                  <a:pt x="836613" y="153987"/>
                </a:lnTo>
                <a:lnTo>
                  <a:pt x="836613" y="147637"/>
                </a:lnTo>
                <a:lnTo>
                  <a:pt x="857250" y="155575"/>
                </a:lnTo>
                <a:lnTo>
                  <a:pt x="873125" y="155575"/>
                </a:lnTo>
                <a:lnTo>
                  <a:pt x="889000" y="160337"/>
                </a:lnTo>
                <a:lnTo>
                  <a:pt x="889000" y="173037"/>
                </a:lnTo>
                <a:lnTo>
                  <a:pt x="908050" y="187325"/>
                </a:lnTo>
                <a:lnTo>
                  <a:pt x="919163" y="192087"/>
                </a:lnTo>
                <a:lnTo>
                  <a:pt x="915988" y="238125"/>
                </a:lnTo>
                <a:lnTo>
                  <a:pt x="936625" y="246062"/>
                </a:lnTo>
                <a:lnTo>
                  <a:pt x="947738" y="261937"/>
                </a:lnTo>
                <a:lnTo>
                  <a:pt x="965200" y="260350"/>
                </a:lnTo>
                <a:lnTo>
                  <a:pt x="979488" y="280987"/>
                </a:lnTo>
                <a:lnTo>
                  <a:pt x="990600" y="261937"/>
                </a:lnTo>
                <a:lnTo>
                  <a:pt x="996950" y="250825"/>
                </a:lnTo>
                <a:lnTo>
                  <a:pt x="1017588" y="285750"/>
                </a:lnTo>
                <a:lnTo>
                  <a:pt x="1036638" y="319087"/>
                </a:lnTo>
                <a:lnTo>
                  <a:pt x="947738" y="420687"/>
                </a:lnTo>
                <a:lnTo>
                  <a:pt x="939800" y="385762"/>
                </a:lnTo>
                <a:lnTo>
                  <a:pt x="920750" y="392112"/>
                </a:lnTo>
                <a:lnTo>
                  <a:pt x="906463" y="393700"/>
                </a:lnTo>
                <a:lnTo>
                  <a:pt x="887413" y="403225"/>
                </a:lnTo>
                <a:lnTo>
                  <a:pt x="879475" y="387350"/>
                </a:lnTo>
                <a:lnTo>
                  <a:pt x="869950" y="374650"/>
                </a:lnTo>
                <a:lnTo>
                  <a:pt x="884238" y="342900"/>
                </a:lnTo>
                <a:lnTo>
                  <a:pt x="881063" y="328612"/>
                </a:lnTo>
                <a:lnTo>
                  <a:pt x="828675" y="339725"/>
                </a:lnTo>
                <a:lnTo>
                  <a:pt x="811213" y="360362"/>
                </a:lnTo>
                <a:lnTo>
                  <a:pt x="782638" y="365125"/>
                </a:lnTo>
                <a:lnTo>
                  <a:pt x="736600" y="361950"/>
                </a:lnTo>
                <a:lnTo>
                  <a:pt x="714375" y="363537"/>
                </a:lnTo>
                <a:lnTo>
                  <a:pt x="703263" y="382587"/>
                </a:lnTo>
                <a:lnTo>
                  <a:pt x="709613" y="406400"/>
                </a:lnTo>
                <a:lnTo>
                  <a:pt x="742950" y="423862"/>
                </a:lnTo>
                <a:lnTo>
                  <a:pt x="776288" y="434975"/>
                </a:lnTo>
                <a:lnTo>
                  <a:pt x="784225" y="454025"/>
                </a:lnTo>
                <a:lnTo>
                  <a:pt x="776288" y="490537"/>
                </a:lnTo>
                <a:lnTo>
                  <a:pt x="755650" y="506412"/>
                </a:lnTo>
                <a:lnTo>
                  <a:pt x="741363" y="509587"/>
                </a:lnTo>
                <a:lnTo>
                  <a:pt x="736600" y="547687"/>
                </a:lnTo>
                <a:lnTo>
                  <a:pt x="730250" y="560387"/>
                </a:lnTo>
                <a:lnTo>
                  <a:pt x="690563" y="574675"/>
                </a:lnTo>
                <a:lnTo>
                  <a:pt x="654050" y="576262"/>
                </a:lnTo>
                <a:lnTo>
                  <a:pt x="633413" y="574675"/>
                </a:lnTo>
                <a:lnTo>
                  <a:pt x="619125" y="561975"/>
                </a:lnTo>
                <a:lnTo>
                  <a:pt x="609600" y="561975"/>
                </a:lnTo>
                <a:lnTo>
                  <a:pt x="617538" y="573087"/>
                </a:lnTo>
                <a:lnTo>
                  <a:pt x="606425" y="588962"/>
                </a:lnTo>
                <a:lnTo>
                  <a:pt x="596900" y="571500"/>
                </a:lnTo>
                <a:lnTo>
                  <a:pt x="585788" y="547687"/>
                </a:lnTo>
                <a:lnTo>
                  <a:pt x="566738" y="561975"/>
                </a:lnTo>
                <a:lnTo>
                  <a:pt x="552450" y="574675"/>
                </a:lnTo>
                <a:lnTo>
                  <a:pt x="539750" y="566737"/>
                </a:lnTo>
                <a:lnTo>
                  <a:pt x="531813" y="574675"/>
                </a:lnTo>
                <a:lnTo>
                  <a:pt x="520700" y="555625"/>
                </a:lnTo>
                <a:lnTo>
                  <a:pt x="515938" y="534987"/>
                </a:lnTo>
                <a:lnTo>
                  <a:pt x="476250" y="552450"/>
                </a:lnTo>
                <a:lnTo>
                  <a:pt x="471488" y="519112"/>
                </a:lnTo>
                <a:lnTo>
                  <a:pt x="461963" y="539750"/>
                </a:lnTo>
                <a:lnTo>
                  <a:pt x="444500" y="536575"/>
                </a:lnTo>
                <a:lnTo>
                  <a:pt x="428625" y="531812"/>
                </a:lnTo>
                <a:lnTo>
                  <a:pt x="412750" y="550862"/>
                </a:lnTo>
                <a:lnTo>
                  <a:pt x="404813" y="517525"/>
                </a:lnTo>
                <a:lnTo>
                  <a:pt x="414338" y="488950"/>
                </a:lnTo>
                <a:lnTo>
                  <a:pt x="396875" y="466725"/>
                </a:lnTo>
                <a:lnTo>
                  <a:pt x="384175" y="482600"/>
                </a:lnTo>
                <a:lnTo>
                  <a:pt x="368300" y="465137"/>
                </a:lnTo>
                <a:lnTo>
                  <a:pt x="344488" y="468312"/>
                </a:lnTo>
                <a:lnTo>
                  <a:pt x="325438" y="465137"/>
                </a:lnTo>
                <a:lnTo>
                  <a:pt x="296863" y="460375"/>
                </a:lnTo>
                <a:lnTo>
                  <a:pt x="276225" y="469900"/>
                </a:lnTo>
                <a:lnTo>
                  <a:pt x="261938" y="485775"/>
                </a:lnTo>
                <a:lnTo>
                  <a:pt x="252413" y="495300"/>
                </a:lnTo>
                <a:lnTo>
                  <a:pt x="220663" y="479425"/>
                </a:lnTo>
                <a:lnTo>
                  <a:pt x="152400" y="485775"/>
                </a:lnTo>
                <a:lnTo>
                  <a:pt x="122238" y="468312"/>
                </a:lnTo>
                <a:lnTo>
                  <a:pt x="146050" y="427037"/>
                </a:lnTo>
                <a:lnTo>
                  <a:pt x="146050" y="415925"/>
                </a:lnTo>
                <a:lnTo>
                  <a:pt x="153988" y="406400"/>
                </a:lnTo>
                <a:lnTo>
                  <a:pt x="146050" y="395287"/>
                </a:lnTo>
                <a:lnTo>
                  <a:pt x="133350" y="393700"/>
                </a:lnTo>
                <a:lnTo>
                  <a:pt x="114300" y="395287"/>
                </a:lnTo>
                <a:lnTo>
                  <a:pt x="85725" y="393700"/>
                </a:lnTo>
                <a:lnTo>
                  <a:pt x="120650" y="363537"/>
                </a:lnTo>
                <a:lnTo>
                  <a:pt x="107950" y="347662"/>
                </a:lnTo>
                <a:lnTo>
                  <a:pt x="95250" y="333375"/>
                </a:lnTo>
                <a:lnTo>
                  <a:pt x="82550" y="315912"/>
                </a:lnTo>
                <a:lnTo>
                  <a:pt x="169863" y="347662"/>
                </a:lnTo>
                <a:lnTo>
                  <a:pt x="211138" y="322262"/>
                </a:lnTo>
                <a:lnTo>
                  <a:pt x="176213" y="280987"/>
                </a:lnTo>
                <a:lnTo>
                  <a:pt x="165100" y="250825"/>
                </a:lnTo>
                <a:lnTo>
                  <a:pt x="127000" y="231775"/>
                </a:lnTo>
                <a:lnTo>
                  <a:pt x="114300" y="212725"/>
                </a:lnTo>
                <a:lnTo>
                  <a:pt x="103188" y="190500"/>
                </a:lnTo>
                <a:lnTo>
                  <a:pt x="52388" y="176212"/>
                </a:lnTo>
                <a:lnTo>
                  <a:pt x="26988" y="141287"/>
                </a:lnTo>
                <a:lnTo>
                  <a:pt x="14288" y="122237"/>
                </a:lnTo>
                <a:lnTo>
                  <a:pt x="20638" y="76200"/>
                </a:lnTo>
                <a:lnTo>
                  <a:pt x="0" y="6350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2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80D5A0-1C76-CFC6-2834-E90AF9459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2325888F-2764-B710-EFB3-25658B50E7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0" t="35687" r="19596" b="40261"/>
          <a:stretch>
            <a:fillRect/>
          </a:stretch>
        </p:blipFill>
        <p:spPr>
          <a:xfrm>
            <a:off x="6140673" y="3900609"/>
            <a:ext cx="5909122" cy="1321116"/>
          </a:xfrm>
          <a:prstGeom prst="rect">
            <a:avLst/>
          </a:prstGeom>
        </p:spPr>
      </p:pic>
      <p:pic>
        <p:nvPicPr>
          <p:cNvPr id="5" name="Picture 4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7E8B73A1-AB57-BC05-ED3D-CE0BCF13E3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9" t="29477" r="26360" b="28104"/>
          <a:stretch>
            <a:fillRect/>
          </a:stretch>
        </p:blipFill>
        <p:spPr>
          <a:xfrm>
            <a:off x="267713" y="146067"/>
            <a:ext cx="6095827" cy="3040886"/>
          </a:xfrm>
          <a:prstGeom prst="rect">
            <a:avLst/>
          </a:prstGeom>
        </p:spPr>
      </p:pic>
      <p:pic>
        <p:nvPicPr>
          <p:cNvPr id="7" name="Picture 6" descr="A black screen with a red hand and blue text&#10;&#10;AI-generated content may be incorrect.">
            <a:extLst>
              <a:ext uri="{FF2B5EF4-FFF2-40B4-BE49-F238E27FC236}">
                <a16:creationId xmlns:a16="http://schemas.microsoft.com/office/drawing/2014/main" id="{6F5EB9E9-5809-A541-0719-6529A47E4B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7" t="31960" r="16433" b="32876"/>
          <a:stretch>
            <a:fillRect/>
          </a:stretch>
        </p:blipFill>
        <p:spPr>
          <a:xfrm>
            <a:off x="6300736" y="2241176"/>
            <a:ext cx="5623549" cy="1717065"/>
          </a:xfrm>
          <a:prstGeom prst="rect">
            <a:avLst/>
          </a:prstGeom>
        </p:spPr>
      </p:pic>
      <p:pic>
        <p:nvPicPr>
          <p:cNvPr id="9" name="Picture 8" descr="A black background with text and blue text&#10;&#10;AI-generated content may be incorrect.">
            <a:extLst>
              <a:ext uri="{FF2B5EF4-FFF2-40B4-BE49-F238E27FC236}">
                <a16:creationId xmlns:a16="http://schemas.microsoft.com/office/drawing/2014/main" id="{D7A49CFC-266A-F8A9-5315-4CA262CF32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0" t="34379" r="20956" b="33856"/>
          <a:stretch>
            <a:fillRect/>
          </a:stretch>
        </p:blipFill>
        <p:spPr>
          <a:xfrm>
            <a:off x="6464218" y="5169965"/>
            <a:ext cx="5460067" cy="1688035"/>
          </a:xfrm>
          <a:prstGeom prst="rect">
            <a:avLst/>
          </a:prstGeom>
        </p:spPr>
      </p:pic>
      <p:pic>
        <p:nvPicPr>
          <p:cNvPr id="1026" name="Picture 2" descr="Red Raider Startup Fall 2025">
            <a:extLst>
              <a:ext uri="{FF2B5EF4-FFF2-40B4-BE49-F238E27FC236}">
                <a16:creationId xmlns:a16="http://schemas.microsoft.com/office/drawing/2014/main" id="{C9D49143-D6EC-46F6-1A50-6CA3FDDBB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2" r="10919"/>
          <a:stretch>
            <a:fillRect/>
          </a:stretch>
        </p:blipFill>
        <p:spPr bwMode="auto">
          <a:xfrm>
            <a:off x="340659" y="3833379"/>
            <a:ext cx="5755342" cy="248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tups to Pitch for $10,000 Top Prize in Texas Tech's Own 'Shark Tank™' – Texas  Tech at Research Park">
            <a:extLst>
              <a:ext uri="{FF2B5EF4-FFF2-40B4-BE49-F238E27FC236}">
                <a16:creationId xmlns:a16="http://schemas.microsoft.com/office/drawing/2014/main" id="{08AB3ADF-C3CC-92DA-A2E6-0E05B9958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352" y="117585"/>
            <a:ext cx="3344166" cy="218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81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022A25FBFB0640ACF918E3F58D71BF" ma:contentTypeVersion="18" ma:contentTypeDescription="Create a new document." ma:contentTypeScope="" ma:versionID="c0ba049f1720732b38b05a9bc88edeff">
  <xsd:schema xmlns:xsd="http://www.w3.org/2001/XMLSchema" xmlns:xs="http://www.w3.org/2001/XMLSchema" xmlns:p="http://schemas.microsoft.com/office/2006/metadata/properties" xmlns:ns2="1d489d20-ca5a-4715-a7a0-f7084c0b9874" xmlns:ns3="8c6290d5-b913-4089-b1e9-7ec812c6e5c9" targetNamespace="http://schemas.microsoft.com/office/2006/metadata/properties" ma:root="true" ma:fieldsID="41735ed18ff516640e9c8ea7f9995992" ns2:_="" ns3:_="">
    <xsd:import namespace="1d489d20-ca5a-4715-a7a0-f7084c0b9874"/>
    <xsd:import namespace="8c6290d5-b913-4089-b1e9-7ec812c6e5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489d20-ca5a-4715-a7a0-f7084c0b98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aa9fe2e-7bd6-402a-b56e-7231a0c8b3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290d5-b913-4089-b1e9-7ec812c6e5c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63e347-00b9-48ce-8638-c0be8335a1c7}" ma:internalName="TaxCatchAll" ma:showField="CatchAllData" ma:web="8c6290d5-b913-4089-b1e9-7ec812c6e5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c6290d5-b913-4089-b1e9-7ec812c6e5c9" xsi:nil="true"/>
    <lcf76f155ced4ddcb4097134ff3c332f xmlns="1d489d20-ca5a-4715-a7a0-f7084c0b987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4B6B22F-32FC-4AAD-9432-D3E66F95AFA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C072829-E906-4AB8-BEF5-16E43C02DD59}">
  <ds:schemaRefs>
    <ds:schemaRef ds:uri="1d489d20-ca5a-4715-a7a0-f7084c0b9874"/>
    <ds:schemaRef ds:uri="8c6290d5-b913-4089-b1e9-7ec812c6e5c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B2B71EB-1ACF-4795-926F-6BF2A9B4E88D}">
  <ds:schemaRefs>
    <ds:schemaRef ds:uri="1d489d20-ca5a-4715-a7a0-f7084c0b9874"/>
    <ds:schemaRef ds:uri="8c6290d5-b913-4089-b1e9-7ec812c6e5c9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64</Words>
  <Application>Microsoft Office PowerPoint</Application>
  <PresentationFormat>Widescreen</PresentationFormat>
  <Paragraphs>27</Paragraphs>
  <Slides>12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 Osborne</dc:creator>
  <cp:lastModifiedBy>John Osborne</cp:lastModifiedBy>
  <cp:revision>17</cp:revision>
  <dcterms:created xsi:type="dcterms:W3CDTF">2025-10-27T12:51:38Z</dcterms:created>
  <dcterms:modified xsi:type="dcterms:W3CDTF">2025-11-05T14:30:02Z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0x01010048022A25FBFB0640ACF918E3F58D71BF</vt:lpwstr>
  </property>
  <property fmtid="{D5CDD505-2E9C-101B-9397-08002B2CF9AE}" pid="3" name="MediaServiceImageTags">
    <vt:lpwstr/>
  </property>
</Properties>
</file>